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4"/>
    <p:sldMasterId id="2147483681" r:id="rId5"/>
    <p:sldMasterId id="2147483683" r:id="rId6"/>
  </p:sldMasterIdLst>
  <p:notesMasterIdLst>
    <p:notesMasterId r:id="rId52"/>
  </p:notesMasterIdLst>
  <p:handoutMasterIdLst>
    <p:handoutMasterId r:id="rId53"/>
  </p:handoutMasterIdLst>
  <p:sldIdLst>
    <p:sldId id="256" r:id="rId7"/>
    <p:sldId id="489" r:id="rId8"/>
    <p:sldId id="455" r:id="rId9"/>
    <p:sldId id="457" r:id="rId10"/>
    <p:sldId id="458" r:id="rId11"/>
    <p:sldId id="459" r:id="rId12"/>
    <p:sldId id="460" r:id="rId13"/>
    <p:sldId id="638" r:id="rId14"/>
    <p:sldId id="485" r:id="rId15"/>
    <p:sldId id="524" r:id="rId16"/>
    <p:sldId id="523" r:id="rId17"/>
    <p:sldId id="525" r:id="rId18"/>
    <p:sldId id="520" r:id="rId19"/>
    <p:sldId id="526" r:id="rId20"/>
    <p:sldId id="527" r:id="rId21"/>
    <p:sldId id="622" r:id="rId22"/>
    <p:sldId id="623" r:id="rId23"/>
    <p:sldId id="528" r:id="rId24"/>
    <p:sldId id="488" r:id="rId25"/>
    <p:sldId id="529" r:id="rId26"/>
    <p:sldId id="624" r:id="rId27"/>
    <p:sldId id="625" r:id="rId28"/>
    <p:sldId id="627" r:id="rId29"/>
    <p:sldId id="628" r:id="rId30"/>
    <p:sldId id="531" r:id="rId31"/>
    <p:sldId id="629" r:id="rId32"/>
    <p:sldId id="532" r:id="rId33"/>
    <p:sldId id="533" r:id="rId34"/>
    <p:sldId id="492" r:id="rId35"/>
    <p:sldId id="637" r:id="rId36"/>
    <p:sldId id="631" r:id="rId37"/>
    <p:sldId id="632" r:id="rId38"/>
    <p:sldId id="633" r:id="rId39"/>
    <p:sldId id="634" r:id="rId40"/>
    <p:sldId id="534" r:id="rId41"/>
    <p:sldId id="499" r:id="rId42"/>
    <p:sldId id="470" r:id="rId43"/>
    <p:sldId id="471" r:id="rId44"/>
    <p:sldId id="500" r:id="rId45"/>
    <p:sldId id="535" r:id="rId46"/>
    <p:sldId id="618" r:id="rId47"/>
    <p:sldId id="635" r:id="rId48"/>
    <p:sldId id="636" r:id="rId49"/>
    <p:sldId id="536" r:id="rId50"/>
    <p:sldId id="522" r:id="rId51"/>
  </p:sldIdLst>
  <p:sldSz cx="12192000" cy="6858000"/>
  <p:notesSz cx="6858000" cy="9144000"/>
  <p:embeddedFontLst>
    <p:embeddedFont>
      <p:font typeface="Titillium Web" panose="00000300000000000000" pitchFamily="2" charset="0"/>
      <p:regular r:id="rId54"/>
      <p:bold r:id="rId55"/>
      <p:italic r:id="rId56"/>
      <p:boldItalic r:id="rId57"/>
    </p:embeddedFont>
    <p:embeddedFont>
      <p:font typeface="Titillium Web Black" panose="00000A00000000000000" pitchFamily="2" charset="0"/>
      <p:bold r:id="rId58"/>
    </p:embeddedFont>
    <p:embeddedFont>
      <p:font typeface="Titillium Web Black" panose="00000A00000000000000" pitchFamily="2" charset="0"/>
      <p:bold r:id="rId5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8907"/>
    <a:srgbClr val="E5007D"/>
    <a:srgbClr val="F0F0F0"/>
    <a:srgbClr val="D93F18"/>
    <a:srgbClr val="E63F1A"/>
    <a:srgbClr val="E7E6E6"/>
    <a:srgbClr val="D66C1C"/>
    <a:srgbClr val="681E0C"/>
    <a:srgbClr val="999999"/>
    <a:srgbClr val="F0F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4" autoAdjust="0"/>
    <p:restoredTop sz="57143" autoAdjust="0"/>
  </p:normalViewPr>
  <p:slideViewPr>
    <p:cSldViewPr snapToGrid="0">
      <p:cViewPr varScale="1">
        <p:scale>
          <a:sx n="33" d="100"/>
          <a:sy n="33" d="100"/>
        </p:scale>
        <p:origin x="1350" y="264"/>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font" Target="fonts/font2.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font" Target="fonts/font5.fntdata"/><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3.fntdata"/><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599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BF8B55F-A4AC-42D8-8E46-878B205E5022}" type="datetimeFigureOut">
              <a:rPr lang="de-DE" smtClean="0"/>
              <a:t>26.09.2025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D41E19-DC61-40F6-8C64-FAF11DE50B5A}" type="slidenum">
              <a:rPr lang="de-DE" smtClean="0"/>
              <a:t>‹Nr.›</a:t>
            </a:fld>
            <a:endParaRPr lang="de-DE"/>
          </a:p>
        </p:txBody>
      </p:sp>
    </p:spTree>
    <p:extLst>
      <p:ext uri="{BB962C8B-B14F-4D97-AF65-F5344CB8AC3E}">
        <p14:creationId xmlns:p14="http://schemas.microsoft.com/office/powerpoint/2010/main" val="423089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Vielfalt und Diskriminierung verstehen</a:t>
            </a:r>
          </a:p>
          <a:p>
            <a:pPr marR="0" algn="l" rtl="0"/>
            <a:r>
              <a:rPr lang="de-DE" sz="1800" b="0" i="0" u="none" strike="noStrike" baseline="30000" dirty="0">
                <a:solidFill>
                  <a:srgbClr val="000000"/>
                </a:solidFill>
                <a:latin typeface="Titillium Web" panose="00000300000000000000" pitchFamily="2" charset="0"/>
              </a:rPr>
              <a:t>Diskriminierung begegnet uns im Alltag häufig subtil und unbemerkt – doch sie hat tiefgreifende Auswirkungen auf das soziale Miteinander. Der Workshop </a:t>
            </a:r>
            <a:r>
              <a:rPr lang="de-DE" sz="1800" b="0" i="0" u="none" strike="noStrike" baseline="30000" dirty="0" err="1">
                <a:solidFill>
                  <a:srgbClr val="000000"/>
                </a:solidFill>
                <a:latin typeface="Titillium Web" panose="00000300000000000000" pitchFamily="2" charset="0"/>
              </a:rPr>
              <a:t>Zeichen.Setzen</a:t>
            </a:r>
            <a:r>
              <a:rPr lang="de-DE" sz="1800" b="0" i="0" u="none" strike="noStrike" baseline="30000" dirty="0">
                <a:solidFill>
                  <a:srgbClr val="000000"/>
                </a:solidFill>
                <a:latin typeface="Titillium Web" panose="00000300000000000000" pitchFamily="2" charset="0"/>
              </a:rPr>
              <a:t> unterstützt die Teilnehmenden dabei, die Mechanismen von Diskriminierung zu verstehen, eigene Vorurteile zu reflektieren und Handlungsmöglichkeiten zu entwickeln, um Ausgrenzung aktiv entgegenzuwirken.</a:t>
            </a:r>
          </a:p>
          <a:p>
            <a:pPr marR="0" algn="l" rtl="0"/>
            <a:r>
              <a:rPr lang="de-DE" sz="1800" b="0" i="0" u="none" strike="noStrike" baseline="30000" dirty="0">
                <a:solidFill>
                  <a:srgbClr val="000000"/>
                </a:solidFill>
                <a:latin typeface="Titillium Web" panose="00000300000000000000" pitchFamily="2" charset="0"/>
              </a:rPr>
              <a:t>Der Workshop richtet sich an alle, die ein Bewusstsein für Diskriminierung und Vielfalt entwickeln oder vertiefen möchten. Besonders geeignet ist er für:</a:t>
            </a:r>
          </a:p>
          <a:p>
            <a:pPr marR="0" algn="l" rtl="0"/>
            <a:r>
              <a:rPr lang="de-DE" sz="1800" b="0" i="0" u="none" strike="noStrike" baseline="30000" dirty="0">
                <a:solidFill>
                  <a:srgbClr val="000000"/>
                </a:solidFill>
                <a:latin typeface="Titillium Web" panose="00000300000000000000" pitchFamily="2" charset="0"/>
              </a:rPr>
              <a:t>Pädagogische Fachkräfte und Lehrpersonen, Sozialarbeitende und Jugendsozialarbeit, Engagierte in Vereinen, Initiativen oder Organisationen, </a:t>
            </a:r>
            <a:r>
              <a:rPr lang="de-DE" sz="1800" b="0" i="0" u="none" strike="noStrike" baseline="30000" dirty="0" err="1">
                <a:solidFill>
                  <a:srgbClr val="000000"/>
                </a:solidFill>
                <a:latin typeface="Titillium Web" panose="00000300000000000000" pitchFamily="2" charset="0"/>
              </a:rPr>
              <a:t>Multiplikator:innen</a:t>
            </a:r>
            <a:r>
              <a:rPr lang="de-DE" sz="1800" b="0" i="0" u="none" strike="noStrike" baseline="30000" dirty="0">
                <a:solidFill>
                  <a:srgbClr val="000000"/>
                </a:solidFill>
                <a:latin typeface="Titillium Web" panose="00000300000000000000" pitchFamily="2" charset="0"/>
              </a:rPr>
              <a:t> und Fachkräfte in der politischen Bildung</a:t>
            </a:r>
          </a:p>
          <a:p>
            <a:pPr marR="0" algn="l" rtl="0"/>
            <a:r>
              <a:rPr lang="de-DE" sz="1800" b="1" i="1" u="none" strike="noStrike" baseline="30000" dirty="0">
                <a:solidFill>
                  <a:srgbClr val="FFFFFF"/>
                </a:solidFill>
                <a:latin typeface="Titillium Web" panose="00000300000000000000" pitchFamily="2" charset="0"/>
              </a:rPr>
              <a:t>Workshop-Inhalte im Überblick</a:t>
            </a:r>
          </a:p>
          <a:p>
            <a:pPr marR="1130" algn="l" rtl="0"/>
            <a:r>
              <a:rPr lang="de-DE" sz="1800" b="0" i="0" u="none" strike="noStrike" baseline="30000" dirty="0">
                <a:solidFill>
                  <a:srgbClr val="000000"/>
                </a:solidFill>
                <a:latin typeface="Titillium Web" panose="00000300000000000000" pitchFamily="2" charset="0"/>
              </a:rPr>
              <a:t>Gemeinsame Erarbeitung einer Definition von Diskriminierung</a:t>
            </a:r>
          </a:p>
          <a:p>
            <a:pPr marR="1130" algn="l" rtl="0"/>
            <a:r>
              <a:rPr lang="de-DE" sz="1800" b="0" i="0" u="none" strike="noStrike" baseline="30000" dirty="0">
                <a:solidFill>
                  <a:srgbClr val="000000"/>
                </a:solidFill>
                <a:latin typeface="Titillium Web" panose="00000300000000000000" pitchFamily="2" charset="0"/>
              </a:rPr>
              <a:t>Auseinandersetzung mit historischen, strukturellen und alltäglichen Formen von Diskriminierung</a:t>
            </a:r>
          </a:p>
          <a:p>
            <a:pPr marR="1130" algn="l" rtl="0"/>
            <a:r>
              <a:rPr lang="de-DE" sz="1800" b="0" i="0" u="none" strike="noStrike" baseline="30000" dirty="0">
                <a:solidFill>
                  <a:srgbClr val="000000"/>
                </a:solidFill>
                <a:latin typeface="Titillium Web" panose="00000300000000000000" pitchFamily="2" charset="0"/>
              </a:rPr>
              <a:t>Reflexion eigener Denkmuster und Privilegien</a:t>
            </a:r>
          </a:p>
          <a:p>
            <a:pPr marR="1130" algn="l" rtl="0"/>
            <a:r>
              <a:rPr lang="de-DE" sz="1800" b="0" i="0" u="none" strike="noStrike" baseline="30000" dirty="0">
                <a:solidFill>
                  <a:srgbClr val="000000"/>
                </a:solidFill>
                <a:latin typeface="Titillium Web" panose="00000300000000000000" pitchFamily="2" charset="0"/>
              </a:rPr>
              <a:t>Stärkung von Empathie und Ambiguitätstoleranz</a:t>
            </a:r>
          </a:p>
          <a:p>
            <a:pPr marR="1130" algn="l" rtl="0"/>
            <a:r>
              <a:rPr lang="de-DE" sz="1800" b="0" i="0" u="none" strike="noStrike" baseline="30000" dirty="0">
                <a:solidFill>
                  <a:srgbClr val="000000"/>
                </a:solidFill>
                <a:latin typeface="Titillium Web" panose="00000300000000000000" pitchFamily="2" charset="0"/>
              </a:rPr>
              <a:t>Entwicklung individueller und kollektiver Handlungsstrategien</a:t>
            </a:r>
          </a:p>
          <a:p>
            <a:pPr marR="1130" algn="l" rtl="0"/>
            <a:r>
              <a:rPr lang="de-DE" sz="1800" b="0" i="0" u="none" strike="noStrike" baseline="30000" dirty="0">
                <a:solidFill>
                  <a:srgbClr val="000000"/>
                </a:solidFill>
                <a:latin typeface="Titillium Web" panose="00000300000000000000" pitchFamily="2" charset="0"/>
              </a:rPr>
              <a:t>Vorstellung von Anlaufstellen und Unterstützungsangeboten</a:t>
            </a:r>
          </a:p>
          <a:p>
            <a:pPr marR="0" algn="l" rtl="0"/>
            <a:endParaRPr lang="de-DE" sz="1800" b="0" i="0" u="none" strike="noStrike" baseline="30000" dirty="0">
              <a:solidFill>
                <a:srgbClr val="000000"/>
              </a:solidFill>
              <a:latin typeface="Titillium Web" panose="00000300000000000000" pitchFamily="2" charset="0"/>
            </a:endParaRPr>
          </a:p>
          <a:p>
            <a:pPr marR="0" algn="l" rtl="0"/>
            <a:r>
              <a:rPr lang="de-DE" sz="1800" b="1" i="1" u="none" strike="noStrike" baseline="30000" dirty="0">
                <a:solidFill>
                  <a:srgbClr val="FFFFFF"/>
                </a:solidFill>
                <a:latin typeface="Titillium Web" panose="00000300000000000000" pitchFamily="2" charset="0"/>
              </a:rPr>
              <a:t>Ziele des Workshops:</a:t>
            </a:r>
          </a:p>
          <a:p>
            <a:pPr marR="1130" algn="l" rtl="0"/>
            <a:r>
              <a:rPr lang="de-DE" sz="1800" b="0" i="0" u="none" strike="noStrike" baseline="30000" dirty="0">
                <a:solidFill>
                  <a:srgbClr val="000000"/>
                </a:solidFill>
                <a:latin typeface="Titillium Web" panose="00000300000000000000" pitchFamily="2" charset="0"/>
              </a:rPr>
              <a:t>Sensibilisierung für Erscheinungsformen von Diskriminierung, Vorurteilen und Stereotypen</a:t>
            </a:r>
          </a:p>
          <a:p>
            <a:pPr marR="1130" algn="l" rtl="0"/>
            <a:r>
              <a:rPr lang="de-DE" sz="1800" b="0" i="0" u="none" strike="noStrike" baseline="30000" dirty="0">
                <a:solidFill>
                  <a:srgbClr val="000000"/>
                </a:solidFill>
                <a:latin typeface="Titillium Web" panose="00000300000000000000" pitchFamily="2" charset="0"/>
              </a:rPr>
              <a:t>Reflexion eigener Denk- und Handlungsmuster sowie gesellschaftlicher Strukturen</a:t>
            </a:r>
          </a:p>
          <a:p>
            <a:pPr marR="1130" algn="l" rtl="0"/>
            <a:r>
              <a:rPr lang="de-DE" sz="1800" b="0" i="0" u="none" strike="noStrike" baseline="30000" dirty="0">
                <a:solidFill>
                  <a:srgbClr val="000000"/>
                </a:solidFill>
                <a:latin typeface="Titillium Web" panose="00000300000000000000" pitchFamily="2" charset="0"/>
              </a:rPr>
              <a:t>Entwicklung von Handlungskompetenz im Umgang mit Diskriminierung</a:t>
            </a:r>
          </a:p>
          <a:p>
            <a:pPr marR="1130" algn="l" rtl="0"/>
            <a:r>
              <a:rPr lang="de-DE" sz="1800" b="0" i="0" u="none" strike="noStrike" baseline="30000" dirty="0">
                <a:solidFill>
                  <a:srgbClr val="000000"/>
                </a:solidFill>
                <a:latin typeface="Titillium Web" panose="00000300000000000000" pitchFamily="2" charset="0"/>
              </a:rPr>
              <a:t>Stärkung von Zivilcourage im Alltag</a:t>
            </a:r>
          </a:p>
        </p:txBody>
      </p:sp>
      <p:sp>
        <p:nvSpPr>
          <p:cNvPr id="4" name="Foliennummernplatzhalter 3"/>
          <p:cNvSpPr>
            <a:spLocks noGrp="1"/>
          </p:cNvSpPr>
          <p:nvPr>
            <p:ph type="sldNum" sz="quarter" idx="5"/>
          </p:nvPr>
        </p:nvSpPr>
        <p:spPr/>
        <p:txBody>
          <a:bodyPr/>
          <a:lstStyle/>
          <a:p>
            <a:fld id="{7BD41E19-DC61-40F6-8C64-FAF11DE50B5A}" type="slidenum">
              <a:rPr lang="de-DE" smtClean="0"/>
              <a:t>1</a:t>
            </a:fld>
            <a:endParaRPr lang="de-DE"/>
          </a:p>
        </p:txBody>
      </p:sp>
    </p:spTree>
    <p:extLst>
      <p:ext uri="{BB962C8B-B14F-4D97-AF65-F5344CB8AC3E}">
        <p14:creationId xmlns:p14="http://schemas.microsoft.com/office/powerpoint/2010/main" val="1755479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Aktivierung des Vorwissens und vorhandener Assoziationen zum Thema Diskriminierung</a:t>
            </a:r>
          </a:p>
          <a:p>
            <a:pPr marR="1130" algn="l" rtl="0"/>
            <a:r>
              <a:rPr lang="de-DE" sz="1800" b="0" i="0" u="none" strike="noStrike" baseline="30000" dirty="0">
                <a:solidFill>
                  <a:srgbClr val="000000"/>
                </a:solidFill>
                <a:latin typeface="Titillium Web" panose="00000300000000000000" pitchFamily="2" charset="0"/>
              </a:rPr>
              <a:t>Sensibilisierung für Begriffe, Denkmuster und Stereotype</a:t>
            </a:r>
          </a:p>
          <a:p>
            <a:pPr marR="1130" algn="l" rtl="0"/>
            <a:r>
              <a:rPr lang="de-DE" sz="1800" b="0" i="0" u="none" strike="noStrike" baseline="30000" dirty="0">
                <a:solidFill>
                  <a:srgbClr val="000000"/>
                </a:solidFill>
                <a:latin typeface="Titillium Web" panose="00000300000000000000" pitchFamily="2" charset="0"/>
              </a:rPr>
              <a:t>Sichtbarmachung von Wissenslücken, Unsicherheiten und Irritationen</a:t>
            </a:r>
          </a:p>
          <a:p>
            <a:pPr marR="1130" algn="l" rtl="0"/>
            <a:r>
              <a:rPr lang="de-DE" sz="1800" b="0" i="0" u="none" strike="noStrike" baseline="30000" dirty="0">
                <a:solidFill>
                  <a:srgbClr val="000000"/>
                </a:solidFill>
                <a:latin typeface="Titillium Web" panose="00000300000000000000" pitchFamily="2" charset="0"/>
              </a:rPr>
              <a:t>Vorbereitung auf die gemeinsame Definition von Diskriminierung</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Sammlung von Begriffen, die die Teilnehmenden mit dem Thema Diskriminierung verbinden</a:t>
            </a:r>
          </a:p>
          <a:p>
            <a:pPr marR="1130" algn="l" rtl="0"/>
            <a:r>
              <a:rPr lang="de-DE" sz="1800" b="0" i="0" u="none" strike="noStrike" baseline="30000" dirty="0">
                <a:solidFill>
                  <a:srgbClr val="000000"/>
                </a:solidFill>
                <a:latin typeface="Titillium Web" panose="00000300000000000000" pitchFamily="2" charset="0"/>
              </a:rPr>
              <a:t>Sichtbarmachung dominanter Begriffe und Reflexion ihrer Bedeutungen</a:t>
            </a:r>
          </a:p>
          <a:p>
            <a:pPr marR="1130" algn="l" rtl="0"/>
            <a:r>
              <a:rPr lang="de-DE" sz="1800" b="0" i="0" u="none" strike="noStrike" baseline="30000" dirty="0">
                <a:solidFill>
                  <a:srgbClr val="000000"/>
                </a:solidFill>
                <a:latin typeface="Titillium Web" panose="00000300000000000000" pitchFamily="2" charset="0"/>
              </a:rPr>
              <a:t>Gemeinsame Analyse: Welche Begriffe tauchen häufig auf? Welche sind unklar oder mehrdeutig?</a:t>
            </a:r>
          </a:p>
          <a:p>
            <a:pPr marR="1130" algn="l" rtl="0"/>
            <a:r>
              <a:rPr lang="de-DE" sz="1800" b="0" i="0" u="none" strike="noStrike" baseline="30000" dirty="0">
                <a:solidFill>
                  <a:srgbClr val="000000"/>
                </a:solidFill>
                <a:latin typeface="Titillium Web" panose="00000300000000000000" pitchFamily="2" charset="0"/>
              </a:rPr>
              <a:t>Begriffe, die unklar, widersprüchlich oder provokant sind, werden pädagogisch eingeordnet:</a:t>
            </a:r>
          </a:p>
          <a:p>
            <a:pPr marR="1130" algn="l" rtl="0"/>
            <a:r>
              <a:rPr lang="de-DE" sz="1800" b="0" i="0" u="none" strike="noStrike" baseline="30000" dirty="0">
                <a:solidFill>
                  <a:srgbClr val="000000"/>
                </a:solidFill>
                <a:latin typeface="Titillium Web" panose="00000300000000000000" pitchFamily="2" charset="0"/>
              </a:rPr>
              <a:t>Beleidigende Begriffe: Verbindung zur Diskriminierung wird erklärt</a:t>
            </a:r>
          </a:p>
          <a:p>
            <a:pPr marR="1130" algn="l" rtl="0"/>
            <a:r>
              <a:rPr lang="de-DE" sz="1800" b="0" i="0" u="none" strike="noStrike" baseline="30000" dirty="0">
                <a:solidFill>
                  <a:srgbClr val="000000"/>
                </a:solidFill>
                <a:latin typeface="Titillium Web" panose="00000300000000000000" pitchFamily="2" charset="0"/>
              </a:rPr>
              <a:t>Namensnennungen: Nachfrage nach dem Kontext, ohne Diskussion über abwesende Personen</a:t>
            </a:r>
          </a:p>
          <a:p>
            <a:pPr marR="1130" algn="l" rtl="0"/>
            <a:r>
              <a:rPr lang="de-DE" sz="1800" b="0" i="0" u="none" strike="noStrike" baseline="30000" dirty="0">
                <a:solidFill>
                  <a:srgbClr val="000000"/>
                </a:solidFill>
                <a:latin typeface="Titillium Web" panose="00000300000000000000" pitchFamily="2" charset="0"/>
              </a:rPr>
              <a:t>Bei sensiblen Nennungen (z. B. Lehrkräfte): Hinweis, dass diese Themen ggf. an die Begleitperson weitergegeben werden</a:t>
            </a:r>
          </a:p>
          <a:p>
            <a:pPr marR="0" algn="l" rtl="0"/>
            <a:r>
              <a:rPr lang="de-DE" sz="1800" b="1" i="1" u="none" strike="noStrike" baseline="30000" dirty="0">
                <a:solidFill>
                  <a:srgbClr val="FFFFFF"/>
                </a:solidFill>
                <a:latin typeface="Titillium Web" panose="00000300000000000000" pitchFamily="2" charset="0"/>
              </a:rPr>
              <a:t>Methoden</a:t>
            </a:r>
          </a:p>
          <a:p>
            <a:pPr marR="1130" algn="l" rtl="0"/>
            <a:r>
              <a:rPr lang="de-DE" sz="1800" b="0" i="0" u="none" strike="noStrike" baseline="30000" dirty="0">
                <a:solidFill>
                  <a:srgbClr val="000000"/>
                </a:solidFill>
                <a:latin typeface="Titillium Web" panose="00000300000000000000" pitchFamily="2" charset="0"/>
              </a:rPr>
              <a:t>Online-Abfrage über ein Tool wie </a:t>
            </a:r>
            <a:r>
              <a:rPr lang="de-DE" sz="1800" b="0" i="0" u="none" strike="noStrike" baseline="30000" dirty="0" err="1">
                <a:solidFill>
                  <a:srgbClr val="000000"/>
                </a:solidFill>
                <a:latin typeface="Titillium Web" panose="00000300000000000000" pitchFamily="2" charset="0"/>
              </a:rPr>
              <a:t>Mentimeter</a:t>
            </a:r>
            <a:r>
              <a:rPr lang="de-DE" sz="1800" b="0" i="0" u="none" strike="noStrike" baseline="30000" dirty="0">
                <a:solidFill>
                  <a:srgbClr val="000000"/>
                </a:solidFill>
                <a:latin typeface="Titillium Web" panose="00000300000000000000" pitchFamily="2" charset="0"/>
              </a:rPr>
              <a:t> (z. B. Wortwolke mit bis zu drei Begriffen pro Person)</a:t>
            </a:r>
          </a:p>
          <a:p>
            <a:pPr marR="1130" algn="l" rtl="0"/>
            <a:r>
              <a:rPr lang="de-DE" sz="1800" b="0" i="0" u="none" strike="noStrike" baseline="30000" dirty="0">
                <a:solidFill>
                  <a:srgbClr val="000000"/>
                </a:solidFill>
                <a:latin typeface="Titillium Web" panose="00000300000000000000" pitchFamily="2" charset="0"/>
              </a:rPr>
              <a:t>Alternativ: Begriffssammlung auf Karten, die gruppiert auf Flipchart oder Pinnwand dargestellt werden</a:t>
            </a:r>
          </a:p>
          <a:p>
            <a:pPr marR="1130" algn="l" rtl="0"/>
            <a:r>
              <a:rPr lang="de-DE" sz="1800" b="0" i="0" u="none" strike="noStrike" baseline="30000" dirty="0">
                <a:solidFill>
                  <a:srgbClr val="000000"/>
                </a:solidFill>
                <a:latin typeface="Titillium Web" panose="00000300000000000000" pitchFamily="2" charset="0"/>
              </a:rPr>
              <a:t>Gemeinsames Sichtbarmachen und Kommentieren der Begriffe: Was erscheint häufig? Was überrascht? Was ist unklar?</a:t>
            </a:r>
          </a:p>
          <a:p>
            <a:pPr marR="1130" algn="l" rtl="0"/>
            <a:r>
              <a:rPr lang="de-DE" sz="1800" b="0" i="0" u="none" strike="noStrike" baseline="30000" dirty="0">
                <a:solidFill>
                  <a:srgbClr val="000000"/>
                </a:solidFill>
                <a:latin typeface="Titillium Web" panose="00000300000000000000" pitchFamily="2" charset="0"/>
              </a:rPr>
              <a:t>Moderierte Gesprächsrunde zur Reflexion und als Brücke zur nächsten Phase – der Erarbeitung einer gemeinsamen Definition</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12</a:t>
            </a:fld>
            <a:endParaRPr lang="de-DE"/>
          </a:p>
        </p:txBody>
      </p:sp>
    </p:spTree>
    <p:extLst>
      <p:ext uri="{BB962C8B-B14F-4D97-AF65-F5344CB8AC3E}">
        <p14:creationId xmlns:p14="http://schemas.microsoft.com/office/powerpoint/2010/main" val="237804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C1ABB-C977-7917-348A-D83F424FBDD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735D3BC-3547-0B65-F76C-987D6012812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852F7-E648-5A11-788D-18E882A430BE}"/>
              </a:ext>
            </a:extLst>
          </p:cNvPr>
          <p:cNvSpPr>
            <a:spLocks noGrp="1"/>
          </p:cNvSpPr>
          <p:nvPr>
            <p:ph type="body" idx="1"/>
          </p:nvPr>
        </p:nvSpPr>
        <p:spPr/>
        <p:txBody>
          <a:bodyPr/>
          <a:lstStyle/>
          <a:p>
            <a:r>
              <a:rPr lang="de-DE"/>
              <a:t>Ist jede Benachteiligung eine Diskriminierung? Ist jede Diskriminierung eine Benachteiligung?</a:t>
            </a:r>
          </a:p>
        </p:txBody>
      </p:sp>
      <p:sp>
        <p:nvSpPr>
          <p:cNvPr id="4" name="Foliennummernplatzhalter 3">
            <a:extLst>
              <a:ext uri="{FF2B5EF4-FFF2-40B4-BE49-F238E27FC236}">
                <a16:creationId xmlns:a16="http://schemas.microsoft.com/office/drawing/2014/main" id="{314AB0B8-70BB-B925-F612-92947A0CB157}"/>
              </a:ext>
            </a:extLst>
          </p:cNvPr>
          <p:cNvSpPr>
            <a:spLocks noGrp="1"/>
          </p:cNvSpPr>
          <p:nvPr>
            <p:ph type="sldNum" sz="quarter" idx="5"/>
          </p:nvPr>
        </p:nvSpPr>
        <p:spPr/>
        <p:txBody>
          <a:bodyPr/>
          <a:lstStyle/>
          <a:p>
            <a:fld id="{7BD41E19-DC61-40F6-8C64-FAF11DE50B5A}" type="slidenum">
              <a:rPr lang="de-DE" smtClean="0"/>
              <a:t>13</a:t>
            </a:fld>
            <a:endParaRPr lang="de-DE"/>
          </a:p>
        </p:txBody>
      </p:sp>
    </p:spTree>
    <p:extLst>
      <p:ext uri="{BB962C8B-B14F-4D97-AF65-F5344CB8AC3E}">
        <p14:creationId xmlns:p14="http://schemas.microsoft.com/office/powerpoint/2010/main" val="6653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2186E-510D-6B45-0273-40BF734F494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5B90C1-32CA-AB5F-C449-E43266A0228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8C713B6-A7CA-6D2E-57C7-03366F680AB1}"/>
              </a:ext>
            </a:extLst>
          </p:cNvPr>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Vermittlung einer fundierten, rechtlich orientierten Definition von Diskriminierung</a:t>
            </a:r>
          </a:p>
          <a:p>
            <a:pPr marR="1130" algn="l" rtl="0"/>
            <a:r>
              <a:rPr lang="de-DE" sz="1000" b="0" i="0" u="none" strike="noStrike" baseline="30000" dirty="0">
                <a:solidFill>
                  <a:srgbClr val="000000"/>
                </a:solidFill>
                <a:latin typeface="Titillium Web" panose="00000300000000000000" pitchFamily="2" charset="0"/>
              </a:rPr>
              <a:t>Unterscheidung zwischen alltagssprachlichem Verständnis und wissenschaftlich-rechtlicher Einordnung</a:t>
            </a:r>
          </a:p>
          <a:p>
            <a:pPr marR="1130" algn="l" rtl="0"/>
            <a:r>
              <a:rPr lang="de-DE" sz="1000" b="0" i="0" u="none" strike="noStrike" baseline="30000" dirty="0">
                <a:solidFill>
                  <a:srgbClr val="000000"/>
                </a:solidFill>
                <a:latin typeface="Titillium Web" panose="00000300000000000000" pitchFamily="2" charset="0"/>
              </a:rPr>
              <a:t>Reflexion von Benachteiligung und Ungleichbehandlung im gesellschaftlichen Kontext</a:t>
            </a:r>
          </a:p>
          <a:p>
            <a:pPr marR="1130" algn="l" rtl="0"/>
            <a:r>
              <a:rPr lang="de-DE" sz="1000" b="0" i="0" u="none" strike="noStrike" baseline="30000" dirty="0">
                <a:solidFill>
                  <a:srgbClr val="000000"/>
                </a:solidFill>
                <a:latin typeface="Titillium Web" panose="00000300000000000000" pitchFamily="2" charset="0"/>
              </a:rPr>
              <a:t>Sensibilisierung für geschützte Diskriminierungskategorien</a:t>
            </a:r>
          </a:p>
          <a:p>
            <a:pPr marR="1130" algn="l" rtl="0"/>
            <a:r>
              <a:rPr lang="de-DE" sz="1000" b="0" i="0" u="none" strike="noStrike" baseline="30000" dirty="0">
                <a:solidFill>
                  <a:srgbClr val="000000"/>
                </a:solidFill>
                <a:latin typeface="Titillium Web" panose="00000300000000000000" pitchFamily="2" charset="0"/>
              </a:rPr>
              <a:t>Förderung kritischer Auseinandersetzung mit gesellschaftlicher Ungleichbehandlung und Privilegien</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Vorstellung einer zentralen Definition der Antidiskriminierungsstelle des Bundes:</a:t>
            </a:r>
          </a:p>
          <a:p>
            <a:pPr marR="1130" algn="l" rtl="0"/>
            <a:r>
              <a:rPr lang="de-DE" sz="1000" b="0" i="0" u="none" strike="noStrike" baseline="30000" dirty="0">
                <a:solidFill>
                  <a:srgbClr val="000000"/>
                </a:solidFill>
                <a:latin typeface="Titillium Web" panose="00000300000000000000" pitchFamily="2" charset="0"/>
              </a:rPr>
              <a:t>Eine Diskriminierung im rechtlichen Sinne ist eine Ungleichbehandlung einer Person aufgrund einer (oder mehrerer) rechtlich geschützter Diskriminierungskategorien ohne einen sachlichen Grund, der die Ungleichbehandlung rechtfertigt.“</a:t>
            </a:r>
          </a:p>
          <a:p>
            <a:pPr lvl="1"/>
            <a:r>
              <a:rPr lang="de-DE" dirty="0"/>
              <a:t>Quelle: Antidiskriminierungsstelle des Bundes û Kapitel 2: Was ist Diskriminierung?</a:t>
            </a:r>
          </a:p>
          <a:p>
            <a:pPr marR="1130" algn="l" rtl="0"/>
            <a:r>
              <a:rPr lang="de-DE" sz="1000" b="0" i="0" u="none" strike="noStrike" baseline="30000" dirty="0">
                <a:solidFill>
                  <a:srgbClr val="000000"/>
                </a:solidFill>
                <a:latin typeface="Titillium Web" panose="00000300000000000000" pitchFamily="2" charset="0"/>
              </a:rPr>
              <a:t>Reflexion geschützter Kategorien gemäß Artikel 3 des Grundgesetzes:</a:t>
            </a:r>
          </a:p>
          <a:p>
            <a:pPr marR="1130" lvl="1" algn="l" rtl="0"/>
            <a:r>
              <a:rPr lang="de-DE" sz="1000" b="0" i="0" u="none" strike="noStrike" baseline="30000" dirty="0">
                <a:solidFill>
                  <a:srgbClr val="000000"/>
                </a:solidFill>
                <a:latin typeface="Titillium Web" panose="00000300000000000000" pitchFamily="2" charset="0"/>
              </a:rPr>
              <a:t>Alle Menschen sind vor dem Gesetz gleich.</a:t>
            </a:r>
          </a:p>
          <a:p>
            <a:pPr marR="1130" lvl="1" algn="l" rtl="0"/>
            <a:r>
              <a:rPr lang="de-DE" sz="1000" b="0" i="0" u="none" strike="noStrike" baseline="30000" dirty="0">
                <a:solidFill>
                  <a:srgbClr val="000000"/>
                </a:solidFill>
                <a:latin typeface="Titillium Web" panose="00000300000000000000" pitchFamily="2" charset="0"/>
              </a:rPr>
              <a:t>Männer und Frauen sind gleichberechtigt. Der Staat fördert die tatsächliche Durchsetzung der Gleichberechtigung von Frauen und Männern und wirkt auf die Beseitigung bestehender Nachteile hin.</a:t>
            </a:r>
          </a:p>
          <a:p>
            <a:pPr marR="1130" lvl="1" algn="l" rtl="0"/>
            <a:r>
              <a:rPr lang="de-DE" sz="1000" b="0" i="0" u="none" strike="noStrike" baseline="30000" dirty="0">
                <a:solidFill>
                  <a:srgbClr val="000000"/>
                </a:solidFill>
                <a:latin typeface="Titillium Web" panose="00000300000000000000" pitchFamily="2" charset="0"/>
              </a:rPr>
              <a:t>Niemand darf wegen seines Geschlechtes, seiner Abstammung, seiner „Rasse“, seiner Sprache, seiner Heimat und Herkunft, seines Glaubens, seiner religiösen oder politischen Anschauungen benachteiligt oder bevorzugt werden. Niemand darf wegen seiner Behinderung benachteiligt werden.</a:t>
            </a:r>
          </a:p>
          <a:p>
            <a:pPr marR="1130" algn="l" rtl="0"/>
            <a:r>
              <a:rPr lang="de-DE" sz="1000" b="0" i="0" u="none" strike="noStrike" baseline="30000" dirty="0">
                <a:solidFill>
                  <a:srgbClr val="000000"/>
                </a:solidFill>
                <a:latin typeface="Titillium Web" panose="00000300000000000000" pitchFamily="2" charset="0"/>
              </a:rPr>
              <a:t>Diskussion möglicher „sachlicher Gründe“ für Ungleichbehandlung (z. B. Eignung für bestimmte Tätigkeiten, besondere Schutzbedarfe)</a:t>
            </a:r>
          </a:p>
          <a:p>
            <a:pPr marR="1130" algn="l" rtl="0"/>
            <a:r>
              <a:rPr lang="de-DE" sz="1000" b="0" i="0" u="none" strike="noStrike" baseline="30000" dirty="0">
                <a:solidFill>
                  <a:srgbClr val="000000"/>
                </a:solidFill>
                <a:latin typeface="Titillium Web" panose="00000300000000000000" pitchFamily="2" charset="0"/>
              </a:rPr>
              <a:t>Einführung grundlegender Konzepte aus der kritischen Sozialwissenschaft:</a:t>
            </a:r>
          </a:p>
          <a:p>
            <a:pPr marR="1130" lvl="1" algn="l" rtl="0"/>
            <a:r>
              <a:rPr lang="de-DE" sz="1000" b="0" i="0" u="none" strike="noStrike" baseline="30000" dirty="0">
                <a:solidFill>
                  <a:srgbClr val="000000"/>
                </a:solidFill>
                <a:latin typeface="Titillium Web" panose="00000300000000000000" pitchFamily="2" charset="0"/>
              </a:rPr>
              <a:t>Pierre Bourdieu: soziale Ungleichheit, Habitus und Reproduktion von Privilegien</a:t>
            </a:r>
          </a:p>
          <a:p>
            <a:pPr marR="1130" lvl="1" algn="l" rtl="0"/>
            <a:r>
              <a:rPr lang="de-DE" sz="1000" b="0" i="0" u="none" strike="noStrike" baseline="30000" dirty="0">
                <a:solidFill>
                  <a:srgbClr val="000000"/>
                </a:solidFill>
                <a:latin typeface="Titillium Web" panose="00000300000000000000" pitchFamily="2" charset="0"/>
              </a:rPr>
              <a:t>Iris Marion Young: strukturelle Ungerechtigkeit</a:t>
            </a:r>
          </a:p>
          <a:p>
            <a:pPr marR="1130" lvl="1" algn="l" rtl="0"/>
            <a:r>
              <a:rPr lang="de-DE" sz="1000" b="0" i="0" u="none" strike="noStrike" baseline="30000" dirty="0" err="1">
                <a:solidFill>
                  <a:srgbClr val="000000"/>
                </a:solidFill>
                <a:latin typeface="Titillium Web" panose="00000300000000000000" pitchFamily="2" charset="0"/>
              </a:rPr>
              <a:t>Kimberlé</a:t>
            </a:r>
            <a:r>
              <a:rPr lang="de-DE" sz="1000" b="0" i="0" u="none" strike="noStrike" baseline="30000" dirty="0">
                <a:solidFill>
                  <a:srgbClr val="000000"/>
                </a:solidFill>
                <a:latin typeface="Titillium Web" panose="00000300000000000000" pitchFamily="2" charset="0"/>
              </a:rPr>
              <a:t> Crenshaw: Intersektionalität – die Überschneidung verschiedener Diskriminierungskategorien</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Präsentation der rechtlichen Definition von Diskriminierung</a:t>
            </a:r>
          </a:p>
          <a:p>
            <a:pPr marR="1130" algn="l" rtl="0"/>
            <a:r>
              <a:rPr lang="de-DE" sz="1000" b="0" i="0" u="none" strike="noStrike" baseline="30000" dirty="0">
                <a:solidFill>
                  <a:srgbClr val="000000"/>
                </a:solidFill>
                <a:latin typeface="Titillium Web" panose="00000300000000000000" pitchFamily="2" charset="0"/>
              </a:rPr>
              <a:t>Impulsfragen und moderierte Diskussion zur Einordnung:</a:t>
            </a:r>
          </a:p>
          <a:p>
            <a:pPr marR="1130" lvl="1" algn="l" rtl="0"/>
            <a:r>
              <a:rPr lang="de-DE" sz="1000" b="0" i="0" u="none" strike="noStrike" baseline="30000" dirty="0">
                <a:solidFill>
                  <a:srgbClr val="000000"/>
                </a:solidFill>
                <a:latin typeface="Titillium Web" panose="00000300000000000000" pitchFamily="2" charset="0"/>
              </a:rPr>
              <a:t>Was verstehen wir unter „Benachteiligung“?</a:t>
            </a:r>
          </a:p>
          <a:p>
            <a:pPr marR="1130" lvl="1" algn="l" rtl="0"/>
            <a:r>
              <a:rPr lang="de-DE" sz="1000" b="0" i="0" u="none" strike="noStrike" baseline="30000" dirty="0">
                <a:solidFill>
                  <a:srgbClr val="000000"/>
                </a:solidFill>
                <a:latin typeface="Titillium Web" panose="00000300000000000000" pitchFamily="2" charset="0"/>
              </a:rPr>
              <a:t>Was unterscheidet Diskriminierung von Ungleichheit?</a:t>
            </a:r>
          </a:p>
          <a:p>
            <a:pPr marR="1130" lvl="1" algn="l" rtl="0"/>
            <a:r>
              <a:rPr lang="de-DE" sz="1000" b="0" i="0" u="none" strike="noStrike" baseline="30000" dirty="0">
                <a:solidFill>
                  <a:srgbClr val="000000"/>
                </a:solidFill>
                <a:latin typeface="Titillium Web" panose="00000300000000000000" pitchFamily="2" charset="0"/>
              </a:rPr>
              <a:t>Welche Kategorien sind besonders relevant im Alltag der Teilnehmenden?</a:t>
            </a:r>
          </a:p>
          <a:p>
            <a:pPr marR="1130" algn="l" rtl="0"/>
            <a:r>
              <a:rPr lang="de-DE" sz="1000" b="0" i="0" u="none" strike="noStrike" baseline="30000" dirty="0">
                <a:solidFill>
                  <a:srgbClr val="000000"/>
                </a:solidFill>
                <a:latin typeface="Titillium Web" panose="00000300000000000000" pitchFamily="2" charset="0"/>
              </a:rPr>
              <a:t>Durchführung des „Privilegio“-Experiments als methodische Ergänzung:</a:t>
            </a:r>
          </a:p>
          <a:p>
            <a:pPr marR="1130" algn="l" rtl="0"/>
            <a:r>
              <a:rPr lang="de-DE" sz="1000" b="0" i="0" u="none" strike="noStrike" baseline="30000" dirty="0">
                <a:solidFill>
                  <a:srgbClr val="000000"/>
                </a:solidFill>
                <a:latin typeface="Titillium Web" panose="00000300000000000000" pitchFamily="2" charset="0"/>
              </a:rPr>
              <a:t>Zwei Personen werden scheinbar willkürlich ausgewählt und erhalten symbolisch Vorteile – ohne erkennbaren Grund. Das Experiment wird nicht direkt aufgelöst, sondern im späteren Verlauf erneut aufgegriffen.</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Die Methode dient der emotionalen Veranschaulichung willkürlicher Ungleichbehandlung und Privilegien. Sie wird im Anschluss separat erläutert und kann auch unabhängig vom Workshopkontext eingesetzt werden (z. B. in Projekttagen oder Bildungsformaten zur Demokratieförderung).</a:t>
            </a:r>
          </a:p>
        </p:txBody>
      </p:sp>
      <p:sp>
        <p:nvSpPr>
          <p:cNvPr id="4" name="Foliennummernplatzhalter 3">
            <a:extLst>
              <a:ext uri="{FF2B5EF4-FFF2-40B4-BE49-F238E27FC236}">
                <a16:creationId xmlns:a16="http://schemas.microsoft.com/office/drawing/2014/main" id="{EC9EBCDF-2BD1-B14B-5191-6BBDB31FAB42}"/>
              </a:ext>
            </a:extLst>
          </p:cNvPr>
          <p:cNvSpPr>
            <a:spLocks noGrp="1"/>
          </p:cNvSpPr>
          <p:nvPr>
            <p:ph type="sldNum" sz="quarter" idx="5"/>
          </p:nvPr>
        </p:nvSpPr>
        <p:spPr/>
        <p:txBody>
          <a:bodyPr/>
          <a:lstStyle/>
          <a:p>
            <a:fld id="{7BD41E19-DC61-40F6-8C64-FAF11DE50B5A}" type="slidenum">
              <a:rPr lang="de-DE" smtClean="0"/>
              <a:t>14</a:t>
            </a:fld>
            <a:endParaRPr lang="de-DE"/>
          </a:p>
        </p:txBody>
      </p:sp>
    </p:spTree>
    <p:extLst>
      <p:ext uri="{BB962C8B-B14F-4D97-AF65-F5344CB8AC3E}">
        <p14:creationId xmlns:p14="http://schemas.microsoft.com/office/powerpoint/2010/main" val="748496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5C284-9DCB-5EB1-346A-A8CEEAA429C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6910BE8-2AF5-6A4E-E736-12FE3BB3853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AD89D82-82F7-9489-675A-F80605A87C7D}"/>
              </a:ext>
            </a:extLst>
          </p:cNvPr>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Vermittlung einer fundierten, rechtlich orientierten Definition von Diskriminierung</a:t>
            </a:r>
          </a:p>
          <a:p>
            <a:pPr marR="1130" algn="l" rtl="0"/>
            <a:r>
              <a:rPr lang="de-DE" sz="1000" b="0" i="0" u="none" strike="noStrike" baseline="30000" dirty="0">
                <a:solidFill>
                  <a:srgbClr val="000000"/>
                </a:solidFill>
                <a:latin typeface="Titillium Web" panose="00000300000000000000" pitchFamily="2" charset="0"/>
              </a:rPr>
              <a:t>Unterscheidung zwischen alltagssprachlichem Verständnis und wissenschaftlich-rechtlicher Einordnung</a:t>
            </a:r>
          </a:p>
          <a:p>
            <a:pPr marR="1130" algn="l" rtl="0"/>
            <a:r>
              <a:rPr lang="de-DE" sz="1000" b="0" i="0" u="none" strike="noStrike" baseline="30000" dirty="0">
                <a:solidFill>
                  <a:srgbClr val="000000"/>
                </a:solidFill>
                <a:latin typeface="Titillium Web" panose="00000300000000000000" pitchFamily="2" charset="0"/>
              </a:rPr>
              <a:t>Reflexion von Benachteiligung und Ungleichbehandlung im gesellschaftlichen Kontext</a:t>
            </a:r>
          </a:p>
          <a:p>
            <a:pPr marR="1130" algn="l" rtl="0"/>
            <a:r>
              <a:rPr lang="de-DE" sz="1000" b="0" i="0" u="none" strike="noStrike" baseline="30000" dirty="0">
                <a:solidFill>
                  <a:srgbClr val="000000"/>
                </a:solidFill>
                <a:latin typeface="Titillium Web" panose="00000300000000000000" pitchFamily="2" charset="0"/>
              </a:rPr>
              <a:t>Sensibilisierung für geschützte Diskriminierungskategorien</a:t>
            </a:r>
          </a:p>
          <a:p>
            <a:pPr marR="1130" algn="l" rtl="0"/>
            <a:r>
              <a:rPr lang="de-DE" sz="1000" b="0" i="0" u="none" strike="noStrike" baseline="30000" dirty="0">
                <a:solidFill>
                  <a:srgbClr val="000000"/>
                </a:solidFill>
                <a:latin typeface="Titillium Web" panose="00000300000000000000" pitchFamily="2" charset="0"/>
              </a:rPr>
              <a:t>Förderung kritischer Auseinandersetzung mit gesellschaftlicher Ungleichbehandlung und Privilegien</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Vorstellung einer zentralen Definition der Antidiskriminierungsstelle des Bundes:</a:t>
            </a:r>
          </a:p>
          <a:p>
            <a:pPr marR="1130" algn="l" rtl="0"/>
            <a:r>
              <a:rPr lang="de-DE" sz="1000" b="0" i="0" u="none" strike="noStrike" baseline="30000" dirty="0">
                <a:solidFill>
                  <a:srgbClr val="000000"/>
                </a:solidFill>
                <a:latin typeface="Titillium Web" panose="00000300000000000000" pitchFamily="2" charset="0"/>
              </a:rPr>
              <a:t>Eine Diskriminierung im rechtlichen Sinne ist eine Ungleichbehandlung einer Person aufgrund einer (oder mehrerer) rechtlich geschützter Diskriminierungskategorien ohne einen sachlichen Grund, der die Ungleichbehandlung rechtfertigt.“</a:t>
            </a:r>
          </a:p>
          <a:p>
            <a:pPr lvl="1"/>
            <a:r>
              <a:rPr lang="de-DE" dirty="0"/>
              <a:t>Quelle: Antidiskriminierungsstelle des Bundes û Kapitel 2: Was ist Diskriminierung?</a:t>
            </a:r>
          </a:p>
          <a:p>
            <a:pPr marR="1130" algn="l" rtl="0"/>
            <a:r>
              <a:rPr lang="de-DE" sz="1000" b="0" i="0" u="none" strike="noStrike" baseline="30000" dirty="0">
                <a:solidFill>
                  <a:srgbClr val="000000"/>
                </a:solidFill>
                <a:latin typeface="Titillium Web" panose="00000300000000000000" pitchFamily="2" charset="0"/>
              </a:rPr>
              <a:t>Reflexion geschützter Kategorien gemäß Artikel 3 des Grundgesetzes:</a:t>
            </a:r>
          </a:p>
          <a:p>
            <a:pPr marR="1130" lvl="1" algn="l" rtl="0"/>
            <a:r>
              <a:rPr lang="de-DE" sz="1000" b="0" i="0" u="none" strike="noStrike" baseline="30000" dirty="0">
                <a:solidFill>
                  <a:srgbClr val="000000"/>
                </a:solidFill>
                <a:latin typeface="Titillium Web" panose="00000300000000000000" pitchFamily="2" charset="0"/>
              </a:rPr>
              <a:t>Alle Menschen sind vor dem Gesetz gleich.</a:t>
            </a:r>
          </a:p>
          <a:p>
            <a:pPr marR="1130" lvl="1" algn="l" rtl="0"/>
            <a:r>
              <a:rPr lang="de-DE" sz="1000" b="0" i="0" u="none" strike="noStrike" baseline="30000" dirty="0">
                <a:solidFill>
                  <a:srgbClr val="000000"/>
                </a:solidFill>
                <a:latin typeface="Titillium Web" panose="00000300000000000000" pitchFamily="2" charset="0"/>
              </a:rPr>
              <a:t>Männer und Frauen sind gleichberechtigt. Der Staat fördert die tatsächliche Durchsetzung der Gleichberechtigung von Frauen und Männern und wirkt auf die Beseitigung bestehender Nachteile hin.</a:t>
            </a:r>
          </a:p>
          <a:p>
            <a:pPr marR="1130" lvl="1" algn="l" rtl="0"/>
            <a:r>
              <a:rPr lang="de-DE" sz="1000" b="0" i="0" u="none" strike="noStrike" baseline="30000" dirty="0">
                <a:solidFill>
                  <a:srgbClr val="000000"/>
                </a:solidFill>
                <a:latin typeface="Titillium Web" panose="00000300000000000000" pitchFamily="2" charset="0"/>
              </a:rPr>
              <a:t>Niemand darf wegen seines Geschlechtes, seiner Abstammung, seiner „Rasse“, seiner Sprache, seiner Heimat und Herkunft, seines Glaubens, seiner religiösen oder politischen Anschauungen benachteiligt oder bevorzugt werden. Niemand darf wegen seiner Behinderung benachteiligt werden.</a:t>
            </a:r>
          </a:p>
          <a:p>
            <a:pPr marR="1130" algn="l" rtl="0"/>
            <a:r>
              <a:rPr lang="de-DE" sz="1000" b="0" i="0" u="none" strike="noStrike" baseline="30000" dirty="0">
                <a:solidFill>
                  <a:srgbClr val="000000"/>
                </a:solidFill>
                <a:latin typeface="Titillium Web" panose="00000300000000000000" pitchFamily="2" charset="0"/>
              </a:rPr>
              <a:t>Diskussion möglicher „sachlicher Gründe“ für Ungleichbehandlung (z. B. Eignung für bestimmte Tätigkeiten, besondere Schutzbedarfe)</a:t>
            </a:r>
          </a:p>
          <a:p>
            <a:pPr marR="1130" algn="l" rtl="0"/>
            <a:r>
              <a:rPr lang="de-DE" sz="1000" b="0" i="0" u="none" strike="noStrike" baseline="30000" dirty="0">
                <a:solidFill>
                  <a:srgbClr val="000000"/>
                </a:solidFill>
                <a:latin typeface="Titillium Web" panose="00000300000000000000" pitchFamily="2" charset="0"/>
              </a:rPr>
              <a:t>Einführung grundlegender Konzepte aus der kritischen Sozialwissenschaft:</a:t>
            </a:r>
          </a:p>
          <a:p>
            <a:pPr marR="1130" lvl="1" algn="l" rtl="0"/>
            <a:r>
              <a:rPr lang="de-DE" sz="1000" b="0" i="0" u="none" strike="noStrike" baseline="30000" dirty="0">
                <a:solidFill>
                  <a:srgbClr val="000000"/>
                </a:solidFill>
                <a:latin typeface="Titillium Web" panose="00000300000000000000" pitchFamily="2" charset="0"/>
              </a:rPr>
              <a:t>Pierre Bourdieu: soziale Ungleichheit, Habitus und Reproduktion von Privilegien</a:t>
            </a:r>
          </a:p>
          <a:p>
            <a:pPr marR="1130" lvl="1" algn="l" rtl="0"/>
            <a:r>
              <a:rPr lang="de-DE" sz="1000" b="0" i="0" u="none" strike="noStrike" baseline="30000" dirty="0">
                <a:solidFill>
                  <a:srgbClr val="000000"/>
                </a:solidFill>
                <a:latin typeface="Titillium Web" panose="00000300000000000000" pitchFamily="2" charset="0"/>
              </a:rPr>
              <a:t>Iris Marion Young: strukturelle Ungerechtigkeit</a:t>
            </a:r>
          </a:p>
          <a:p>
            <a:pPr marR="1130" lvl="1" algn="l" rtl="0"/>
            <a:r>
              <a:rPr lang="de-DE" sz="1000" b="0" i="0" u="none" strike="noStrike" baseline="30000" dirty="0" err="1">
                <a:solidFill>
                  <a:srgbClr val="000000"/>
                </a:solidFill>
                <a:latin typeface="Titillium Web" panose="00000300000000000000" pitchFamily="2" charset="0"/>
              </a:rPr>
              <a:t>Kimberlé</a:t>
            </a:r>
            <a:r>
              <a:rPr lang="de-DE" sz="1000" b="0" i="0" u="none" strike="noStrike" baseline="30000" dirty="0">
                <a:solidFill>
                  <a:srgbClr val="000000"/>
                </a:solidFill>
                <a:latin typeface="Titillium Web" panose="00000300000000000000" pitchFamily="2" charset="0"/>
              </a:rPr>
              <a:t> Crenshaw: Intersektionalität – die Überschneidung verschiedener Diskriminierungskategorien</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Präsentation der rechtlichen Definition von Diskriminierung</a:t>
            </a:r>
          </a:p>
          <a:p>
            <a:pPr marR="1130" algn="l" rtl="0"/>
            <a:r>
              <a:rPr lang="de-DE" sz="1000" b="0" i="0" u="none" strike="noStrike" baseline="30000" dirty="0">
                <a:solidFill>
                  <a:srgbClr val="000000"/>
                </a:solidFill>
                <a:latin typeface="Titillium Web" panose="00000300000000000000" pitchFamily="2" charset="0"/>
              </a:rPr>
              <a:t>Impulsfragen und moderierte Diskussion zur Einordnung:</a:t>
            </a:r>
          </a:p>
          <a:p>
            <a:pPr marR="1130" lvl="1" algn="l" rtl="0"/>
            <a:r>
              <a:rPr lang="de-DE" sz="1000" b="0" i="0" u="none" strike="noStrike" baseline="30000" dirty="0">
                <a:solidFill>
                  <a:srgbClr val="000000"/>
                </a:solidFill>
                <a:latin typeface="Titillium Web" panose="00000300000000000000" pitchFamily="2" charset="0"/>
              </a:rPr>
              <a:t>Was verstehen wir unter „Benachteiligung“?</a:t>
            </a:r>
          </a:p>
          <a:p>
            <a:pPr marR="1130" lvl="1" algn="l" rtl="0"/>
            <a:r>
              <a:rPr lang="de-DE" sz="1000" b="0" i="0" u="none" strike="noStrike" baseline="30000" dirty="0">
                <a:solidFill>
                  <a:srgbClr val="000000"/>
                </a:solidFill>
                <a:latin typeface="Titillium Web" panose="00000300000000000000" pitchFamily="2" charset="0"/>
              </a:rPr>
              <a:t>Was unterscheidet Diskriminierung von Ungleichheit?</a:t>
            </a:r>
          </a:p>
          <a:p>
            <a:pPr marR="1130" lvl="1" algn="l" rtl="0"/>
            <a:r>
              <a:rPr lang="de-DE" sz="1000" b="0" i="0" u="none" strike="noStrike" baseline="30000" dirty="0">
                <a:solidFill>
                  <a:srgbClr val="000000"/>
                </a:solidFill>
                <a:latin typeface="Titillium Web" panose="00000300000000000000" pitchFamily="2" charset="0"/>
              </a:rPr>
              <a:t>Welche Kategorien sind besonders relevant im Alltag der Teilnehmenden?</a:t>
            </a:r>
          </a:p>
          <a:p>
            <a:pPr marR="1130" algn="l" rtl="0"/>
            <a:r>
              <a:rPr lang="de-DE" sz="1000" b="0" i="0" u="none" strike="noStrike" baseline="30000" dirty="0">
                <a:solidFill>
                  <a:srgbClr val="000000"/>
                </a:solidFill>
                <a:latin typeface="Titillium Web" panose="00000300000000000000" pitchFamily="2" charset="0"/>
              </a:rPr>
              <a:t>Durchführung des „Privilegio“-Experiments als methodische Ergänzung:</a:t>
            </a:r>
          </a:p>
          <a:p>
            <a:pPr marR="1130" algn="l" rtl="0"/>
            <a:r>
              <a:rPr lang="de-DE" sz="1000" b="0" i="0" u="none" strike="noStrike" baseline="30000" dirty="0">
                <a:solidFill>
                  <a:srgbClr val="000000"/>
                </a:solidFill>
                <a:latin typeface="Titillium Web" panose="00000300000000000000" pitchFamily="2" charset="0"/>
              </a:rPr>
              <a:t>Zwei Personen werden scheinbar willkürlich ausgewählt und erhalten symbolisch Vorteile – ohne erkennbaren Grund. Das Experiment wird nicht direkt aufgelöst, sondern im späteren Verlauf erneut aufgegriffen.</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Die Methode dient der emotionalen Veranschaulichung willkürlicher Ungleichbehandlung und Privilegien. Sie wird im Anschluss separat erläutert und kann auch unabhängig vom Workshopkontext eingesetzt werden (z. B. in Projekttagen oder Bildungsformaten zur Demokratieförderung).</a:t>
            </a:r>
          </a:p>
        </p:txBody>
      </p:sp>
      <p:sp>
        <p:nvSpPr>
          <p:cNvPr id="4" name="Foliennummernplatzhalter 3">
            <a:extLst>
              <a:ext uri="{FF2B5EF4-FFF2-40B4-BE49-F238E27FC236}">
                <a16:creationId xmlns:a16="http://schemas.microsoft.com/office/drawing/2014/main" id="{81EEFAD9-D020-6B6A-FEEA-4CEB0A5A92C6}"/>
              </a:ext>
            </a:extLst>
          </p:cNvPr>
          <p:cNvSpPr>
            <a:spLocks noGrp="1"/>
          </p:cNvSpPr>
          <p:nvPr>
            <p:ph type="sldNum" sz="quarter" idx="5"/>
          </p:nvPr>
        </p:nvSpPr>
        <p:spPr/>
        <p:txBody>
          <a:bodyPr/>
          <a:lstStyle/>
          <a:p>
            <a:fld id="{7BD41E19-DC61-40F6-8C64-FAF11DE50B5A}" type="slidenum">
              <a:rPr lang="de-DE" smtClean="0"/>
              <a:t>15</a:t>
            </a:fld>
            <a:endParaRPr lang="de-DE"/>
          </a:p>
        </p:txBody>
      </p:sp>
    </p:spTree>
    <p:extLst>
      <p:ext uri="{BB962C8B-B14F-4D97-AF65-F5344CB8AC3E}">
        <p14:creationId xmlns:p14="http://schemas.microsoft.com/office/powerpoint/2010/main" val="4104238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2186E-510D-6B45-0273-40BF734F494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5B90C1-32CA-AB5F-C449-E43266A0228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8C713B6-A7CA-6D2E-57C7-03366F680AB1}"/>
              </a:ext>
            </a:extLst>
          </p:cNvPr>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Vermittlung einer fundierten, rechtlich orientierten Definition von Diskriminierung</a:t>
            </a:r>
          </a:p>
          <a:p>
            <a:pPr marR="1130" algn="l" rtl="0"/>
            <a:r>
              <a:rPr lang="de-DE" sz="1000" b="0" i="0" u="none" strike="noStrike" baseline="30000" dirty="0">
                <a:solidFill>
                  <a:srgbClr val="000000"/>
                </a:solidFill>
                <a:latin typeface="Titillium Web" panose="00000300000000000000" pitchFamily="2" charset="0"/>
              </a:rPr>
              <a:t>Unterscheidung zwischen alltagssprachlichem Verständnis und wissenschaftlich-rechtlicher Einordnung</a:t>
            </a:r>
          </a:p>
          <a:p>
            <a:pPr marR="1130" algn="l" rtl="0"/>
            <a:r>
              <a:rPr lang="de-DE" sz="1000" b="0" i="0" u="none" strike="noStrike" baseline="30000" dirty="0">
                <a:solidFill>
                  <a:srgbClr val="000000"/>
                </a:solidFill>
                <a:latin typeface="Titillium Web" panose="00000300000000000000" pitchFamily="2" charset="0"/>
              </a:rPr>
              <a:t>Reflexion von Benachteiligung und Ungleichbehandlung im gesellschaftlichen Kontext</a:t>
            </a:r>
          </a:p>
          <a:p>
            <a:pPr marR="1130" algn="l" rtl="0"/>
            <a:r>
              <a:rPr lang="de-DE" sz="1000" b="0" i="0" u="none" strike="noStrike" baseline="30000" dirty="0">
                <a:solidFill>
                  <a:srgbClr val="000000"/>
                </a:solidFill>
                <a:latin typeface="Titillium Web" panose="00000300000000000000" pitchFamily="2" charset="0"/>
              </a:rPr>
              <a:t>Sensibilisierung für geschützte Diskriminierungskategorien</a:t>
            </a:r>
          </a:p>
          <a:p>
            <a:pPr marR="1130" algn="l" rtl="0"/>
            <a:r>
              <a:rPr lang="de-DE" sz="1000" b="0" i="0" u="none" strike="noStrike" baseline="30000" dirty="0">
                <a:solidFill>
                  <a:srgbClr val="000000"/>
                </a:solidFill>
                <a:latin typeface="Titillium Web" panose="00000300000000000000" pitchFamily="2" charset="0"/>
              </a:rPr>
              <a:t>Förderung kritischer Auseinandersetzung mit gesellschaftlicher Ungleichbehandlung und Privilegien</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Vorstellung einer zentralen Definition der Antidiskriminierungsstelle des Bundes:</a:t>
            </a:r>
          </a:p>
          <a:p>
            <a:pPr marR="1130" algn="l" rtl="0"/>
            <a:r>
              <a:rPr lang="de-DE" sz="1000" b="0" i="0" u="none" strike="noStrike" baseline="30000" dirty="0">
                <a:solidFill>
                  <a:srgbClr val="000000"/>
                </a:solidFill>
                <a:latin typeface="Titillium Web" panose="00000300000000000000" pitchFamily="2" charset="0"/>
              </a:rPr>
              <a:t>Eine Diskriminierung im rechtlichen Sinne ist eine Ungleichbehandlung einer Person aufgrund einer (oder mehrerer) rechtlich geschützter Diskriminierungskategorien ohne einen sachlichen Grund, der die Ungleichbehandlung rechtfertigt.“</a:t>
            </a:r>
          </a:p>
          <a:p>
            <a:pPr lvl="1"/>
            <a:r>
              <a:rPr lang="de-DE" dirty="0"/>
              <a:t>Quelle: Antidiskriminierungsstelle des Bundes û Kapitel 2: Was ist Diskriminierung?</a:t>
            </a:r>
          </a:p>
          <a:p>
            <a:pPr marR="1130" algn="l" rtl="0"/>
            <a:r>
              <a:rPr lang="de-DE" sz="1000" b="0" i="0" u="none" strike="noStrike" baseline="30000" dirty="0">
                <a:solidFill>
                  <a:srgbClr val="000000"/>
                </a:solidFill>
                <a:latin typeface="Titillium Web" panose="00000300000000000000" pitchFamily="2" charset="0"/>
              </a:rPr>
              <a:t>Reflexion geschützter Kategorien gemäß Artikel 3 des Grundgesetzes:</a:t>
            </a:r>
          </a:p>
          <a:p>
            <a:pPr marR="1130" lvl="1" algn="l" rtl="0"/>
            <a:r>
              <a:rPr lang="de-DE" sz="1000" b="0" i="0" u="none" strike="noStrike" baseline="30000" dirty="0">
                <a:solidFill>
                  <a:srgbClr val="000000"/>
                </a:solidFill>
                <a:latin typeface="Titillium Web" panose="00000300000000000000" pitchFamily="2" charset="0"/>
              </a:rPr>
              <a:t>Alle Menschen sind vor dem Gesetz gleich.</a:t>
            </a:r>
          </a:p>
          <a:p>
            <a:pPr marR="1130" lvl="1" algn="l" rtl="0"/>
            <a:r>
              <a:rPr lang="de-DE" sz="1000" b="0" i="0" u="none" strike="noStrike" baseline="30000" dirty="0">
                <a:solidFill>
                  <a:srgbClr val="000000"/>
                </a:solidFill>
                <a:latin typeface="Titillium Web" panose="00000300000000000000" pitchFamily="2" charset="0"/>
              </a:rPr>
              <a:t>Männer und Frauen sind gleichberechtigt. Der Staat fördert die tatsächliche Durchsetzung der Gleichberechtigung von Frauen und Männern und wirkt auf die Beseitigung bestehender Nachteile hin.</a:t>
            </a:r>
          </a:p>
          <a:p>
            <a:pPr marR="1130" lvl="1" algn="l" rtl="0"/>
            <a:r>
              <a:rPr lang="de-DE" sz="1000" b="0" i="0" u="none" strike="noStrike" baseline="30000" dirty="0">
                <a:solidFill>
                  <a:srgbClr val="000000"/>
                </a:solidFill>
                <a:latin typeface="Titillium Web" panose="00000300000000000000" pitchFamily="2" charset="0"/>
              </a:rPr>
              <a:t>Niemand darf wegen seines Geschlechtes, seiner Abstammung, seiner „Rasse“, seiner Sprache, seiner Heimat und Herkunft, seines Glaubens, seiner religiösen oder politischen Anschauungen benachteiligt oder bevorzugt werden. Niemand darf wegen seiner Behinderung benachteiligt werden.</a:t>
            </a:r>
          </a:p>
          <a:p>
            <a:pPr marR="1130" algn="l" rtl="0"/>
            <a:r>
              <a:rPr lang="de-DE" sz="1000" b="0" i="0" u="none" strike="noStrike" baseline="30000" dirty="0">
                <a:solidFill>
                  <a:srgbClr val="000000"/>
                </a:solidFill>
                <a:latin typeface="Titillium Web" panose="00000300000000000000" pitchFamily="2" charset="0"/>
              </a:rPr>
              <a:t>Diskussion möglicher „sachlicher Gründe“ für Ungleichbehandlung (z. B. Eignung für bestimmte Tätigkeiten, besondere Schutzbedarfe)</a:t>
            </a:r>
          </a:p>
          <a:p>
            <a:pPr marR="1130" algn="l" rtl="0"/>
            <a:r>
              <a:rPr lang="de-DE" sz="1000" b="0" i="0" u="none" strike="noStrike" baseline="30000" dirty="0">
                <a:solidFill>
                  <a:srgbClr val="000000"/>
                </a:solidFill>
                <a:latin typeface="Titillium Web" panose="00000300000000000000" pitchFamily="2" charset="0"/>
              </a:rPr>
              <a:t>Einführung grundlegender Konzepte aus der kritischen Sozialwissenschaft:</a:t>
            </a:r>
          </a:p>
          <a:p>
            <a:pPr marR="1130" lvl="1" algn="l" rtl="0"/>
            <a:r>
              <a:rPr lang="de-DE" sz="1000" b="0" i="0" u="none" strike="noStrike" baseline="30000" dirty="0">
                <a:solidFill>
                  <a:srgbClr val="000000"/>
                </a:solidFill>
                <a:latin typeface="Titillium Web" panose="00000300000000000000" pitchFamily="2" charset="0"/>
              </a:rPr>
              <a:t>Pierre Bourdieu: soziale Ungleichheit, Habitus und Reproduktion von Privilegien</a:t>
            </a:r>
          </a:p>
          <a:p>
            <a:pPr marR="1130" lvl="1" algn="l" rtl="0"/>
            <a:r>
              <a:rPr lang="de-DE" sz="1000" b="0" i="0" u="none" strike="noStrike" baseline="30000" dirty="0">
                <a:solidFill>
                  <a:srgbClr val="000000"/>
                </a:solidFill>
                <a:latin typeface="Titillium Web" panose="00000300000000000000" pitchFamily="2" charset="0"/>
              </a:rPr>
              <a:t>Iris Marion Young: strukturelle Ungerechtigkeit</a:t>
            </a:r>
          </a:p>
          <a:p>
            <a:pPr marR="1130" lvl="1" algn="l" rtl="0"/>
            <a:r>
              <a:rPr lang="de-DE" sz="1000" b="0" i="0" u="none" strike="noStrike" baseline="30000" dirty="0" err="1">
                <a:solidFill>
                  <a:srgbClr val="000000"/>
                </a:solidFill>
                <a:latin typeface="Titillium Web" panose="00000300000000000000" pitchFamily="2" charset="0"/>
              </a:rPr>
              <a:t>Kimberlé</a:t>
            </a:r>
            <a:r>
              <a:rPr lang="de-DE" sz="1000" b="0" i="0" u="none" strike="noStrike" baseline="30000" dirty="0">
                <a:solidFill>
                  <a:srgbClr val="000000"/>
                </a:solidFill>
                <a:latin typeface="Titillium Web" panose="00000300000000000000" pitchFamily="2" charset="0"/>
              </a:rPr>
              <a:t> Crenshaw: Intersektionalität – die Überschneidung verschiedener Diskriminierungskategorien</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Präsentation der rechtlichen Definition von Diskriminierung</a:t>
            </a:r>
          </a:p>
          <a:p>
            <a:pPr marR="1130" algn="l" rtl="0"/>
            <a:r>
              <a:rPr lang="de-DE" sz="1000" b="0" i="0" u="none" strike="noStrike" baseline="30000" dirty="0">
                <a:solidFill>
                  <a:srgbClr val="000000"/>
                </a:solidFill>
                <a:latin typeface="Titillium Web" panose="00000300000000000000" pitchFamily="2" charset="0"/>
              </a:rPr>
              <a:t>Impulsfragen und moderierte Diskussion zur Einordnung:</a:t>
            </a:r>
          </a:p>
          <a:p>
            <a:pPr marR="1130" lvl="1" algn="l" rtl="0"/>
            <a:r>
              <a:rPr lang="de-DE" sz="1000" b="0" i="0" u="none" strike="noStrike" baseline="30000" dirty="0">
                <a:solidFill>
                  <a:srgbClr val="000000"/>
                </a:solidFill>
                <a:latin typeface="Titillium Web" panose="00000300000000000000" pitchFamily="2" charset="0"/>
              </a:rPr>
              <a:t>Was verstehen wir unter „Benachteiligung“?</a:t>
            </a:r>
          </a:p>
          <a:p>
            <a:pPr marR="1130" lvl="1" algn="l" rtl="0"/>
            <a:r>
              <a:rPr lang="de-DE" sz="1000" b="0" i="0" u="none" strike="noStrike" baseline="30000" dirty="0">
                <a:solidFill>
                  <a:srgbClr val="000000"/>
                </a:solidFill>
                <a:latin typeface="Titillium Web" panose="00000300000000000000" pitchFamily="2" charset="0"/>
              </a:rPr>
              <a:t>Was unterscheidet Diskriminierung von Ungleichheit?</a:t>
            </a:r>
          </a:p>
          <a:p>
            <a:pPr marR="1130" lvl="1" algn="l" rtl="0"/>
            <a:r>
              <a:rPr lang="de-DE" sz="1000" b="0" i="0" u="none" strike="noStrike" baseline="30000" dirty="0">
                <a:solidFill>
                  <a:srgbClr val="000000"/>
                </a:solidFill>
                <a:latin typeface="Titillium Web" panose="00000300000000000000" pitchFamily="2" charset="0"/>
              </a:rPr>
              <a:t>Welche Kategorien sind besonders relevant im Alltag der Teilnehmenden?</a:t>
            </a:r>
          </a:p>
          <a:p>
            <a:pPr marR="1130" algn="l" rtl="0"/>
            <a:r>
              <a:rPr lang="de-DE" sz="1000" b="0" i="0" u="none" strike="noStrike" baseline="30000" dirty="0">
                <a:solidFill>
                  <a:srgbClr val="000000"/>
                </a:solidFill>
                <a:latin typeface="Titillium Web" panose="00000300000000000000" pitchFamily="2" charset="0"/>
              </a:rPr>
              <a:t>Durchführung des „Privilegio“-Experiments als methodische Ergänzung:</a:t>
            </a:r>
          </a:p>
          <a:p>
            <a:pPr marR="1130" algn="l" rtl="0"/>
            <a:r>
              <a:rPr lang="de-DE" sz="1000" b="0" i="0" u="none" strike="noStrike" baseline="30000" dirty="0">
                <a:solidFill>
                  <a:srgbClr val="000000"/>
                </a:solidFill>
                <a:latin typeface="Titillium Web" panose="00000300000000000000" pitchFamily="2" charset="0"/>
              </a:rPr>
              <a:t>Zwei Personen werden scheinbar willkürlich ausgewählt und erhalten symbolisch Vorteile – ohne erkennbaren Grund. Das Experiment wird nicht direkt aufgelöst, sondern im späteren Verlauf erneut aufgegriffen.</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Die Methode dient der emotionalen Veranschaulichung willkürlicher Ungleichbehandlung und Privilegien. Sie wird im Anschluss separat erläutert und kann auch unabhängig vom Workshopkontext eingesetzt werden (z. B. in Projekttagen oder Bildungsformaten zur Demokratieförderung).</a:t>
            </a:r>
          </a:p>
        </p:txBody>
      </p:sp>
      <p:sp>
        <p:nvSpPr>
          <p:cNvPr id="4" name="Foliennummernplatzhalter 3">
            <a:extLst>
              <a:ext uri="{FF2B5EF4-FFF2-40B4-BE49-F238E27FC236}">
                <a16:creationId xmlns:a16="http://schemas.microsoft.com/office/drawing/2014/main" id="{EC9EBCDF-2BD1-B14B-5191-6BBDB31FAB42}"/>
              </a:ext>
            </a:extLst>
          </p:cNvPr>
          <p:cNvSpPr>
            <a:spLocks noGrp="1"/>
          </p:cNvSpPr>
          <p:nvPr>
            <p:ph type="sldNum" sz="quarter" idx="5"/>
          </p:nvPr>
        </p:nvSpPr>
        <p:spPr/>
        <p:txBody>
          <a:bodyPr/>
          <a:lstStyle/>
          <a:p>
            <a:fld id="{7BD41E19-DC61-40F6-8C64-FAF11DE50B5A}" type="slidenum">
              <a:rPr lang="de-DE" smtClean="0"/>
              <a:t>16</a:t>
            </a:fld>
            <a:endParaRPr lang="de-DE"/>
          </a:p>
        </p:txBody>
      </p:sp>
    </p:spTree>
    <p:extLst>
      <p:ext uri="{BB962C8B-B14F-4D97-AF65-F5344CB8AC3E}">
        <p14:creationId xmlns:p14="http://schemas.microsoft.com/office/powerpoint/2010/main" val="4172204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A3A1A-91CD-D942-55F2-6D5F6FB57F6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00BCB3F-0692-93E0-7401-32AB525C267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D8B3B16-7874-455A-F231-B8DD83773D0D}"/>
              </a:ext>
            </a:extLst>
          </p:cNvPr>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Vermittlung einer fundierten, rechtlich orientierten Definition von Diskriminierung</a:t>
            </a:r>
          </a:p>
          <a:p>
            <a:pPr marR="1130" algn="l" rtl="0"/>
            <a:r>
              <a:rPr lang="de-DE" sz="1000" b="0" i="0" u="none" strike="noStrike" baseline="30000" dirty="0">
                <a:solidFill>
                  <a:srgbClr val="000000"/>
                </a:solidFill>
                <a:latin typeface="Titillium Web" panose="00000300000000000000" pitchFamily="2" charset="0"/>
              </a:rPr>
              <a:t>Unterscheidung zwischen alltagssprachlichem Verständnis und wissenschaftlich-rechtlicher Einordnung</a:t>
            </a:r>
          </a:p>
          <a:p>
            <a:pPr marR="1130" algn="l" rtl="0"/>
            <a:r>
              <a:rPr lang="de-DE" sz="1000" b="0" i="0" u="none" strike="noStrike" baseline="30000" dirty="0">
                <a:solidFill>
                  <a:srgbClr val="000000"/>
                </a:solidFill>
                <a:latin typeface="Titillium Web" panose="00000300000000000000" pitchFamily="2" charset="0"/>
              </a:rPr>
              <a:t>Reflexion von Benachteiligung und Ungleichbehandlung im gesellschaftlichen Kontext</a:t>
            </a:r>
          </a:p>
          <a:p>
            <a:pPr marR="1130" algn="l" rtl="0"/>
            <a:r>
              <a:rPr lang="de-DE" sz="1000" b="0" i="0" u="none" strike="noStrike" baseline="30000" dirty="0">
                <a:solidFill>
                  <a:srgbClr val="000000"/>
                </a:solidFill>
                <a:latin typeface="Titillium Web" panose="00000300000000000000" pitchFamily="2" charset="0"/>
              </a:rPr>
              <a:t>Sensibilisierung für geschützte Diskriminierungskategorien</a:t>
            </a:r>
          </a:p>
          <a:p>
            <a:pPr marR="1130" algn="l" rtl="0"/>
            <a:r>
              <a:rPr lang="de-DE" sz="1000" b="0" i="0" u="none" strike="noStrike" baseline="30000" dirty="0">
                <a:solidFill>
                  <a:srgbClr val="000000"/>
                </a:solidFill>
                <a:latin typeface="Titillium Web" panose="00000300000000000000" pitchFamily="2" charset="0"/>
              </a:rPr>
              <a:t>Förderung kritischer Auseinandersetzung mit gesellschaftlicher Ungleichbehandlung und Privilegien</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Vorstellung einer zentralen Definition der Antidiskriminierungsstelle des Bundes:</a:t>
            </a:r>
          </a:p>
          <a:p>
            <a:pPr marR="1130" algn="l" rtl="0"/>
            <a:r>
              <a:rPr lang="de-DE" sz="1000" b="0" i="0" u="none" strike="noStrike" baseline="30000" dirty="0">
                <a:solidFill>
                  <a:srgbClr val="000000"/>
                </a:solidFill>
                <a:latin typeface="Titillium Web" panose="00000300000000000000" pitchFamily="2" charset="0"/>
              </a:rPr>
              <a:t>Eine Diskriminierung im rechtlichen Sinne ist eine Ungleichbehandlung einer Person aufgrund einer (oder mehrerer) rechtlich geschützter Diskriminierungskategorien ohne einen sachlichen Grund, der die Ungleichbehandlung rechtfertigt.“</a:t>
            </a:r>
          </a:p>
          <a:p>
            <a:pPr lvl="1"/>
            <a:r>
              <a:rPr lang="de-DE" dirty="0"/>
              <a:t>Quelle: Antidiskriminierungsstelle des Bundes û Kapitel 2: Was ist Diskriminierung?</a:t>
            </a:r>
          </a:p>
          <a:p>
            <a:pPr marR="1130" algn="l" rtl="0"/>
            <a:r>
              <a:rPr lang="de-DE" sz="1000" b="0" i="0" u="none" strike="noStrike" baseline="30000" dirty="0">
                <a:solidFill>
                  <a:srgbClr val="000000"/>
                </a:solidFill>
                <a:latin typeface="Titillium Web" panose="00000300000000000000" pitchFamily="2" charset="0"/>
              </a:rPr>
              <a:t>Reflexion geschützter Kategorien gemäß Artikel 3 des Grundgesetzes:</a:t>
            </a:r>
          </a:p>
          <a:p>
            <a:pPr marR="1130" lvl="1" algn="l" rtl="0"/>
            <a:r>
              <a:rPr lang="de-DE" sz="1000" b="0" i="0" u="none" strike="noStrike" baseline="30000" dirty="0">
                <a:solidFill>
                  <a:srgbClr val="000000"/>
                </a:solidFill>
                <a:latin typeface="Titillium Web" panose="00000300000000000000" pitchFamily="2" charset="0"/>
              </a:rPr>
              <a:t>Alle Menschen sind vor dem Gesetz gleich.</a:t>
            </a:r>
          </a:p>
          <a:p>
            <a:pPr marR="1130" lvl="1" algn="l" rtl="0"/>
            <a:r>
              <a:rPr lang="de-DE" sz="1000" b="0" i="0" u="none" strike="noStrike" baseline="30000" dirty="0">
                <a:solidFill>
                  <a:srgbClr val="000000"/>
                </a:solidFill>
                <a:latin typeface="Titillium Web" panose="00000300000000000000" pitchFamily="2" charset="0"/>
              </a:rPr>
              <a:t>Männer und Frauen sind gleichberechtigt. Der Staat fördert die tatsächliche Durchsetzung der Gleichberechtigung von Frauen und Männern und wirkt auf die Beseitigung bestehender Nachteile hin.</a:t>
            </a:r>
          </a:p>
          <a:p>
            <a:pPr marR="1130" lvl="1" algn="l" rtl="0"/>
            <a:r>
              <a:rPr lang="de-DE" sz="1000" b="0" i="0" u="none" strike="noStrike" baseline="30000" dirty="0">
                <a:solidFill>
                  <a:srgbClr val="000000"/>
                </a:solidFill>
                <a:latin typeface="Titillium Web" panose="00000300000000000000" pitchFamily="2" charset="0"/>
              </a:rPr>
              <a:t>Niemand darf wegen seines Geschlechtes, seiner Abstammung, seiner „Rasse“, seiner Sprache, seiner Heimat und Herkunft, seines Glaubens, seiner religiösen oder politischen Anschauungen benachteiligt oder bevorzugt werden. Niemand darf wegen seiner Behinderung benachteiligt werden.</a:t>
            </a:r>
          </a:p>
          <a:p>
            <a:pPr marR="1130" algn="l" rtl="0"/>
            <a:r>
              <a:rPr lang="de-DE" sz="1000" b="0" i="0" u="none" strike="noStrike" baseline="30000" dirty="0">
                <a:solidFill>
                  <a:srgbClr val="000000"/>
                </a:solidFill>
                <a:latin typeface="Titillium Web" panose="00000300000000000000" pitchFamily="2" charset="0"/>
              </a:rPr>
              <a:t>Diskussion möglicher „sachlicher Gründe“ für Ungleichbehandlung (z. B. Eignung für bestimmte Tätigkeiten, besondere Schutzbedarfe)</a:t>
            </a:r>
          </a:p>
          <a:p>
            <a:pPr marR="1130" algn="l" rtl="0"/>
            <a:r>
              <a:rPr lang="de-DE" sz="1000" b="0" i="0" u="none" strike="noStrike" baseline="30000" dirty="0">
                <a:solidFill>
                  <a:srgbClr val="000000"/>
                </a:solidFill>
                <a:latin typeface="Titillium Web" panose="00000300000000000000" pitchFamily="2" charset="0"/>
              </a:rPr>
              <a:t>Einführung grundlegender Konzepte aus der kritischen Sozialwissenschaft:</a:t>
            </a:r>
          </a:p>
          <a:p>
            <a:pPr marR="1130" lvl="1" algn="l" rtl="0"/>
            <a:r>
              <a:rPr lang="de-DE" sz="1000" b="0" i="0" u="none" strike="noStrike" baseline="30000" dirty="0">
                <a:solidFill>
                  <a:srgbClr val="000000"/>
                </a:solidFill>
                <a:latin typeface="Titillium Web" panose="00000300000000000000" pitchFamily="2" charset="0"/>
              </a:rPr>
              <a:t>Pierre Bourdieu: soziale Ungleichheit, Habitus und Reproduktion von Privilegien</a:t>
            </a:r>
          </a:p>
          <a:p>
            <a:pPr marR="1130" lvl="1" algn="l" rtl="0"/>
            <a:r>
              <a:rPr lang="de-DE" sz="1000" b="0" i="0" u="none" strike="noStrike" baseline="30000" dirty="0">
                <a:solidFill>
                  <a:srgbClr val="000000"/>
                </a:solidFill>
                <a:latin typeface="Titillium Web" panose="00000300000000000000" pitchFamily="2" charset="0"/>
              </a:rPr>
              <a:t>Iris Marion Young: strukturelle Ungerechtigkeit</a:t>
            </a:r>
          </a:p>
          <a:p>
            <a:pPr marR="1130" lvl="1" algn="l" rtl="0"/>
            <a:r>
              <a:rPr lang="de-DE" sz="1000" b="0" i="0" u="none" strike="noStrike" baseline="30000" dirty="0" err="1">
                <a:solidFill>
                  <a:srgbClr val="000000"/>
                </a:solidFill>
                <a:latin typeface="Titillium Web" panose="00000300000000000000" pitchFamily="2" charset="0"/>
              </a:rPr>
              <a:t>Kimberlé</a:t>
            </a:r>
            <a:r>
              <a:rPr lang="de-DE" sz="1000" b="0" i="0" u="none" strike="noStrike" baseline="30000" dirty="0">
                <a:solidFill>
                  <a:srgbClr val="000000"/>
                </a:solidFill>
                <a:latin typeface="Titillium Web" panose="00000300000000000000" pitchFamily="2" charset="0"/>
              </a:rPr>
              <a:t> Crenshaw: Intersektionalität – die Überschneidung verschiedener Diskriminierungskategorien</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Präsentation der rechtlichen Definition von Diskriminierung</a:t>
            </a:r>
          </a:p>
          <a:p>
            <a:pPr marR="1130" algn="l" rtl="0"/>
            <a:r>
              <a:rPr lang="de-DE" sz="1000" b="0" i="0" u="none" strike="noStrike" baseline="30000" dirty="0">
                <a:solidFill>
                  <a:srgbClr val="000000"/>
                </a:solidFill>
                <a:latin typeface="Titillium Web" panose="00000300000000000000" pitchFamily="2" charset="0"/>
              </a:rPr>
              <a:t>Impulsfragen und moderierte Diskussion zur Einordnung:</a:t>
            </a:r>
          </a:p>
          <a:p>
            <a:pPr marR="1130" lvl="1" algn="l" rtl="0"/>
            <a:r>
              <a:rPr lang="de-DE" sz="1000" b="0" i="0" u="none" strike="noStrike" baseline="30000" dirty="0">
                <a:solidFill>
                  <a:srgbClr val="000000"/>
                </a:solidFill>
                <a:latin typeface="Titillium Web" panose="00000300000000000000" pitchFamily="2" charset="0"/>
              </a:rPr>
              <a:t>Was verstehen wir unter „Benachteiligung“?</a:t>
            </a:r>
          </a:p>
          <a:p>
            <a:pPr marR="1130" lvl="1" algn="l" rtl="0"/>
            <a:r>
              <a:rPr lang="de-DE" sz="1000" b="0" i="0" u="none" strike="noStrike" baseline="30000" dirty="0">
                <a:solidFill>
                  <a:srgbClr val="000000"/>
                </a:solidFill>
                <a:latin typeface="Titillium Web" panose="00000300000000000000" pitchFamily="2" charset="0"/>
              </a:rPr>
              <a:t>Was unterscheidet Diskriminierung von Ungleichheit?</a:t>
            </a:r>
          </a:p>
          <a:p>
            <a:pPr marR="1130" lvl="1" algn="l" rtl="0"/>
            <a:r>
              <a:rPr lang="de-DE" sz="1000" b="0" i="0" u="none" strike="noStrike" baseline="30000" dirty="0">
                <a:solidFill>
                  <a:srgbClr val="000000"/>
                </a:solidFill>
                <a:latin typeface="Titillium Web" panose="00000300000000000000" pitchFamily="2" charset="0"/>
              </a:rPr>
              <a:t>Welche Kategorien sind besonders relevant im Alltag der Teilnehmenden?</a:t>
            </a:r>
          </a:p>
          <a:p>
            <a:pPr marR="1130" algn="l" rtl="0"/>
            <a:r>
              <a:rPr lang="de-DE" sz="1000" b="0" i="0" u="none" strike="noStrike" baseline="30000" dirty="0">
                <a:solidFill>
                  <a:srgbClr val="000000"/>
                </a:solidFill>
                <a:latin typeface="Titillium Web" panose="00000300000000000000" pitchFamily="2" charset="0"/>
              </a:rPr>
              <a:t>Durchführung des „Privilegio“-Experiments als methodische Ergänzung:</a:t>
            </a:r>
          </a:p>
          <a:p>
            <a:pPr marR="1130" algn="l" rtl="0"/>
            <a:r>
              <a:rPr lang="de-DE" sz="1000" b="0" i="0" u="none" strike="noStrike" baseline="30000" dirty="0">
                <a:solidFill>
                  <a:srgbClr val="000000"/>
                </a:solidFill>
                <a:latin typeface="Titillium Web" panose="00000300000000000000" pitchFamily="2" charset="0"/>
              </a:rPr>
              <a:t>Zwei Personen werden scheinbar willkürlich ausgewählt und erhalten symbolisch Vorteile – ohne erkennbaren Grund. Das Experiment wird nicht direkt aufgelöst, sondern im späteren Verlauf erneut aufgegriffen.</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Die Methode dient der emotionalen Veranschaulichung willkürlicher Ungleichbehandlung und Privilegien. Sie wird im Anschluss separat erläutert und kann auch unabhängig vom Workshopkontext eingesetzt werden (z. B. in Projekttagen oder Bildungsformaten zur Demokratieförderung).</a:t>
            </a:r>
          </a:p>
        </p:txBody>
      </p:sp>
      <p:sp>
        <p:nvSpPr>
          <p:cNvPr id="4" name="Foliennummernplatzhalter 3">
            <a:extLst>
              <a:ext uri="{FF2B5EF4-FFF2-40B4-BE49-F238E27FC236}">
                <a16:creationId xmlns:a16="http://schemas.microsoft.com/office/drawing/2014/main" id="{7C477E0C-8707-B51C-5DAF-C4A8844F3BC6}"/>
              </a:ext>
            </a:extLst>
          </p:cNvPr>
          <p:cNvSpPr>
            <a:spLocks noGrp="1"/>
          </p:cNvSpPr>
          <p:nvPr>
            <p:ph type="sldNum" sz="quarter" idx="5"/>
          </p:nvPr>
        </p:nvSpPr>
        <p:spPr/>
        <p:txBody>
          <a:bodyPr/>
          <a:lstStyle/>
          <a:p>
            <a:fld id="{7BD41E19-DC61-40F6-8C64-FAF11DE50B5A}" type="slidenum">
              <a:rPr lang="de-DE" smtClean="0"/>
              <a:t>17</a:t>
            </a:fld>
            <a:endParaRPr lang="de-DE"/>
          </a:p>
        </p:txBody>
      </p:sp>
    </p:spTree>
    <p:extLst>
      <p:ext uri="{BB962C8B-B14F-4D97-AF65-F5344CB8AC3E}">
        <p14:creationId xmlns:p14="http://schemas.microsoft.com/office/powerpoint/2010/main" val="1785205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Hinweis zur Bildauswahl und Flexibilität der Methode</a:t>
            </a:r>
          </a:p>
          <a:p>
            <a:pPr marR="0" algn="l" rtl="0"/>
            <a:r>
              <a:rPr lang="de-DE" sz="1800" b="0" i="0" u="none" strike="noStrike" baseline="30000" dirty="0">
                <a:solidFill>
                  <a:srgbClr val="000000"/>
                </a:solidFill>
                <a:latin typeface="Titillium Web" panose="00000300000000000000" pitchFamily="2" charset="0"/>
              </a:rPr>
              <a:t>Die folgenden Fallbeispiele dienen dazu, die gemeinsam erarbeitete Definition von Diskriminierung auf konkrete Situationen aus dem Alltag zu übertragen. Ziel ist es, reale Kontexte sichtbar zu machen, Zuschreibungen zu hinterfragen und die erworbenen Analysefähigkeiten anzuwenden.</a:t>
            </a:r>
          </a:p>
          <a:p>
            <a:pPr marR="0" algn="l" rtl="0"/>
            <a:r>
              <a:rPr lang="de-DE" sz="1800" b="0" i="0" u="none" strike="noStrike" baseline="30000" dirty="0">
                <a:solidFill>
                  <a:srgbClr val="000000"/>
                </a:solidFill>
                <a:latin typeface="Titillium Web" panose="00000300000000000000" pitchFamily="2" charset="0"/>
              </a:rPr>
              <a:t>Die gezeigten Bilder in der Präsentation sind exemplarisch und können je nach Zielgruppe, Altersstruktur oder thematischem Schwerpunkt angepasst oder ausgetauscht werden. Sie stellen nur eine Auswahl dar und sind nicht abschließend. Das Material wird bereitgestellt, kann jedoch durch eigene oder kontextnahe Bildbeispiele ergänzt werden. Ziel ist es, passgenaue Zugänge zur Thematik zu schaffen und Raum für Diskussionen zu öffnen, die sich an den Lebenswelten der Teilnehmenden orientieren.</a:t>
            </a:r>
          </a:p>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Übertragung der zuvor gemeinsam erarbeiteten Definition auf konkrete Alltagssituationen</a:t>
            </a:r>
          </a:p>
          <a:p>
            <a:pPr marR="1130" algn="l" rtl="0"/>
            <a:r>
              <a:rPr lang="de-DE" sz="1800" b="0" i="0" u="none" strike="noStrike" baseline="30000" dirty="0">
                <a:solidFill>
                  <a:srgbClr val="000000"/>
                </a:solidFill>
                <a:latin typeface="Titillium Web" panose="00000300000000000000" pitchFamily="2" charset="0"/>
              </a:rPr>
              <a:t>Sensibilisierung für unterschiedliche Formen von Diskriminierung in verschiedenen gesellschaftlichen Kontexten</a:t>
            </a:r>
          </a:p>
          <a:p>
            <a:pPr marR="1130" algn="l" rtl="0"/>
            <a:r>
              <a:rPr lang="de-DE" sz="1800" b="0" i="0" u="none" strike="noStrike" baseline="30000" dirty="0">
                <a:solidFill>
                  <a:srgbClr val="000000"/>
                </a:solidFill>
                <a:latin typeface="Titillium Web" panose="00000300000000000000" pitchFamily="2" charset="0"/>
              </a:rPr>
              <a:t>Förderung von Empathie, Perspektivwechsel und Handlungskompetenz</a:t>
            </a:r>
          </a:p>
          <a:p>
            <a:pPr marR="1130" algn="l" rtl="0"/>
            <a:r>
              <a:rPr lang="de-DE" sz="1800" b="0" i="0" u="none" strike="noStrike" baseline="30000" dirty="0">
                <a:solidFill>
                  <a:srgbClr val="000000"/>
                </a:solidFill>
                <a:latin typeface="Titillium Web" panose="00000300000000000000" pitchFamily="2" charset="0"/>
              </a:rPr>
              <a:t>Entwicklung der Fähigkeit, Machtverhältnisse und Zuschreibungen in Bildern zu erkennen und zu hinterfragen</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Analyse von ausgewählten Bildmotiven aus dem Alltag unter Anwendung der erarbeiteten Definition</a:t>
            </a:r>
          </a:p>
          <a:p>
            <a:pPr marR="1130" algn="l" rtl="0"/>
            <a:r>
              <a:rPr lang="de-DE" sz="1800" b="0" i="0" u="none" strike="noStrike" baseline="30000" dirty="0">
                <a:solidFill>
                  <a:srgbClr val="000000"/>
                </a:solidFill>
                <a:latin typeface="Titillium Web" panose="00000300000000000000" pitchFamily="2" charset="0"/>
              </a:rPr>
              <a:t>Diskussion über mögliche Zuschreibungen, stereotype Wahrnehmungsmuster und strukturelle Ungleichheiten</a:t>
            </a:r>
          </a:p>
          <a:p>
            <a:pPr marR="1130" algn="l" rtl="0"/>
            <a:r>
              <a:rPr lang="de-DE" sz="1800" b="0" i="0" u="none" strike="noStrike" baseline="30000" dirty="0">
                <a:solidFill>
                  <a:srgbClr val="000000"/>
                </a:solidFill>
                <a:latin typeface="Titillium Web" panose="00000300000000000000" pitchFamily="2" charset="0"/>
              </a:rPr>
              <a:t>Differenzierung zwischen Diskriminierung, Vorurteilen und unsachlicher Ungleichbehandlung</a:t>
            </a:r>
          </a:p>
          <a:p>
            <a:pPr marR="1130" algn="l" rtl="0"/>
            <a:r>
              <a:rPr lang="de-DE" sz="1800" b="0" i="0" u="none" strike="noStrike" baseline="30000" dirty="0">
                <a:solidFill>
                  <a:srgbClr val="000000"/>
                </a:solidFill>
                <a:latin typeface="Titillium Web" panose="00000300000000000000" pitchFamily="2" charset="0"/>
              </a:rPr>
              <a:t>Rückbezug auf geschützte Diskriminierungskategorien nach Artikel 3 GG</a:t>
            </a:r>
          </a:p>
          <a:p>
            <a:pPr marR="0" algn="l" rtl="0"/>
            <a:r>
              <a:rPr lang="de-DE" sz="1800" b="1" i="1" u="none" strike="noStrike" baseline="30000" dirty="0">
                <a:solidFill>
                  <a:srgbClr val="FFFFFF"/>
                </a:solidFill>
                <a:latin typeface="Titillium Web" panose="00000300000000000000" pitchFamily="2" charset="0"/>
              </a:rPr>
              <a:t>Methoden</a:t>
            </a:r>
          </a:p>
          <a:p>
            <a:pPr marR="1130" algn="l" rtl="0"/>
            <a:r>
              <a:rPr lang="de-DE" sz="1800" b="0" i="0" u="none" strike="noStrike" baseline="30000" dirty="0">
                <a:solidFill>
                  <a:srgbClr val="000000"/>
                </a:solidFill>
                <a:latin typeface="Titillium Web" panose="00000300000000000000" pitchFamily="2" charset="0"/>
              </a:rPr>
              <a:t>Präsentation von Bildimpulsen (digital oder analog)</a:t>
            </a:r>
          </a:p>
          <a:p>
            <a:pPr marR="1130" algn="l" rtl="0"/>
            <a:r>
              <a:rPr lang="de-DE" sz="1800" b="0" i="0" u="none" strike="noStrike" baseline="30000" dirty="0">
                <a:solidFill>
                  <a:srgbClr val="000000"/>
                </a:solidFill>
                <a:latin typeface="Titillium Web" panose="00000300000000000000" pitchFamily="2" charset="0"/>
              </a:rPr>
              <a:t>Diskussion im Plenum oder in Kleingruppen</a:t>
            </a:r>
          </a:p>
          <a:p>
            <a:pPr marR="1130" algn="l" rtl="0"/>
            <a:r>
              <a:rPr lang="de-DE" sz="1800" b="0" i="0" u="none" strike="noStrike" baseline="30000" dirty="0">
                <a:solidFill>
                  <a:srgbClr val="000000"/>
                </a:solidFill>
                <a:latin typeface="Titillium Web" panose="00000300000000000000" pitchFamily="2" charset="0"/>
              </a:rPr>
              <a:t>Reflexion eigener Wahrnehmungsmuster und Deutungen</a:t>
            </a:r>
          </a:p>
          <a:p>
            <a:pPr marR="1130" algn="l" rtl="0"/>
            <a:r>
              <a:rPr lang="de-DE" sz="1800" b="0" i="0" u="none" strike="noStrike" baseline="30000" dirty="0">
                <a:solidFill>
                  <a:srgbClr val="000000"/>
                </a:solidFill>
                <a:latin typeface="Titillium Web" panose="00000300000000000000" pitchFamily="2" charset="0"/>
              </a:rPr>
              <a:t>Visualisierung zentraler Argumente auf Flipchart oder digitalen Tools</a:t>
            </a:r>
          </a:p>
          <a:p>
            <a:pPr marR="1130" algn="l" rtl="0"/>
            <a:r>
              <a:rPr lang="de-DE" sz="1800" b="0" i="0" u="none" strike="noStrike" baseline="30000" dirty="0">
                <a:solidFill>
                  <a:srgbClr val="000000"/>
                </a:solidFill>
                <a:latin typeface="Titillium Web" panose="00000300000000000000" pitchFamily="2" charset="0"/>
              </a:rPr>
              <a:t>Auswahl und Anzahl der bearbeiteten Fallbeispiele ist flexibel: Die Bildmotive in der Präsentation dienen als Angebot und können je nach Gruppe ergänzt, angepasst oder ersetzt werden </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18</a:t>
            </a:fld>
            <a:endParaRPr lang="de-DE"/>
          </a:p>
        </p:txBody>
      </p:sp>
    </p:spTree>
    <p:extLst>
      <p:ext uri="{BB962C8B-B14F-4D97-AF65-F5344CB8AC3E}">
        <p14:creationId xmlns:p14="http://schemas.microsoft.com/office/powerpoint/2010/main" val="2579789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Sensibilisierung für Diskriminierung aufgrund von Religion und religiösen Symbolen</a:t>
            </a:r>
          </a:p>
          <a:p>
            <a:pPr marR="1130" algn="l" rtl="0"/>
            <a:r>
              <a:rPr lang="de-DE" sz="1000" b="0" i="0" u="none" strike="noStrike" baseline="30000" dirty="0">
                <a:solidFill>
                  <a:srgbClr val="000000"/>
                </a:solidFill>
                <a:latin typeface="Titillium Web" panose="00000300000000000000" pitchFamily="2" charset="0"/>
              </a:rPr>
              <a:t>Verständnis für institutionelle Ausnahmeregelungen im Diskriminierungsschutz, insbesondere im Kontext des Kirchenrechts</a:t>
            </a:r>
          </a:p>
          <a:p>
            <a:pPr marR="1130" algn="l" rtl="0"/>
            <a:r>
              <a:rPr lang="de-DE" sz="1000" b="0" i="0" u="none" strike="noStrike" baseline="30000" dirty="0">
                <a:solidFill>
                  <a:srgbClr val="000000"/>
                </a:solidFill>
                <a:latin typeface="Titillium Web" panose="00000300000000000000" pitchFamily="2" charset="0"/>
              </a:rPr>
              <a:t>Reflexion über die Auswirkungen von Vorurteilen und Stereotypen gegenüber muslimischen Frauen auf dem Arbeitsmarkt</a:t>
            </a:r>
          </a:p>
          <a:p>
            <a:pPr marR="1130" algn="l" rtl="0"/>
            <a:r>
              <a:rPr lang="de-DE" sz="1000" b="0" i="0" u="none" strike="noStrike" baseline="30000" dirty="0">
                <a:solidFill>
                  <a:srgbClr val="000000"/>
                </a:solidFill>
                <a:latin typeface="Titillium Web" panose="00000300000000000000" pitchFamily="2" charset="0"/>
              </a:rPr>
              <a:t>Förderung der kritischen Auseinandersetzung mit struktureller Diskriminierung und individuellen Handlungsmöglichkeiten</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Bildimpuls: Eine Frau mit Kopftuch sitzt an einem See</a:t>
            </a:r>
          </a:p>
          <a:p>
            <a:pPr marR="1130" algn="l" rtl="0"/>
            <a:r>
              <a:rPr lang="de-DE" sz="1000" b="0" i="0" u="none" strike="noStrike" baseline="30000" dirty="0">
                <a:solidFill>
                  <a:srgbClr val="000000"/>
                </a:solidFill>
                <a:latin typeface="Titillium Web" panose="00000300000000000000" pitchFamily="2" charset="0"/>
              </a:rPr>
              <a:t>Offene Beobachtungsfragen zur Wahrnehmung: Was seht ihr? Welche Assoziationen habt ihr?</a:t>
            </a:r>
          </a:p>
          <a:p>
            <a:pPr marR="1130" algn="l" rtl="0"/>
            <a:r>
              <a:rPr lang="de-DE" sz="1000" b="0" i="0" u="none" strike="noStrike" baseline="30000" dirty="0">
                <a:solidFill>
                  <a:srgbClr val="000000"/>
                </a:solidFill>
                <a:latin typeface="Titillium Web" panose="00000300000000000000" pitchFamily="2" charset="0"/>
              </a:rPr>
              <a:t>Szenario: Die Frau bewirbt sich als Erzieherin in einer kirchlichen Einrichtung und erhält eine Absage</a:t>
            </a:r>
          </a:p>
          <a:p>
            <a:pPr marR="1130" algn="l" rtl="0"/>
            <a:r>
              <a:rPr lang="de-DE" sz="1000" b="0" i="0" u="none" strike="noStrike" baseline="30000" dirty="0">
                <a:solidFill>
                  <a:srgbClr val="000000"/>
                </a:solidFill>
                <a:latin typeface="Titillium Web" panose="00000300000000000000" pitchFamily="2" charset="0"/>
              </a:rPr>
              <a:t>Diskussion möglicher Ablehnungsgründe: Inwiefern spielt das Tragen eines Kopftuchs eine Rolle?</a:t>
            </a:r>
          </a:p>
          <a:p>
            <a:pPr marR="1130" algn="l" rtl="0"/>
            <a:r>
              <a:rPr lang="de-DE" sz="1000" b="0" i="0" u="none" strike="noStrike" baseline="30000" dirty="0">
                <a:solidFill>
                  <a:srgbClr val="000000"/>
                </a:solidFill>
                <a:latin typeface="Titillium Web" panose="00000300000000000000" pitchFamily="2" charset="0"/>
              </a:rPr>
              <a:t>Hinweis auf Studien: Muslimische Frauen mit Kopftuch müssen deutlich mehr Bewerbungen schreiben, um zu Vorstellungsgesprächen eingeladen zu werden</a:t>
            </a:r>
          </a:p>
          <a:p>
            <a:pPr marR="0" algn="l" rtl="0"/>
            <a:r>
              <a:rPr lang="de-DE" sz="1200" b="1" i="1" u="none" strike="noStrike" baseline="30000" dirty="0">
                <a:solidFill>
                  <a:srgbClr val="FFFFFF"/>
                </a:solidFill>
                <a:latin typeface="Titillium Web" panose="00000300000000000000" pitchFamily="2" charset="0"/>
              </a:rPr>
              <a:t>Rechtlicher Rahmen:</a:t>
            </a:r>
          </a:p>
          <a:p>
            <a:pPr marR="1130" algn="l" rtl="0"/>
            <a:r>
              <a:rPr lang="de-DE" sz="1000" b="0" i="0" u="none" strike="noStrike" baseline="30000" dirty="0">
                <a:solidFill>
                  <a:srgbClr val="000000"/>
                </a:solidFill>
                <a:latin typeface="Titillium Web" panose="00000300000000000000" pitchFamily="2" charset="0"/>
              </a:rPr>
              <a:t>Das Allgemeine Gleichbehandlungsgesetz (AGG) schützt vor Diskriminierung aufgrund der Religion</a:t>
            </a:r>
          </a:p>
          <a:p>
            <a:pPr marR="1130" algn="l" rtl="0"/>
            <a:r>
              <a:rPr lang="de-DE" sz="1000" b="0" i="0" u="none" strike="noStrike" baseline="30000" dirty="0">
                <a:solidFill>
                  <a:srgbClr val="000000"/>
                </a:solidFill>
                <a:latin typeface="Titillium Web" panose="00000300000000000000" pitchFamily="2" charset="0"/>
              </a:rPr>
              <a:t>Ausnahmen gelten gemäß § 9 AGG für kirchliche Träger, wenn Religionszugehörigkeit zur Identitätswahrung der Einrichtung gehört</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Beispiele:</a:t>
            </a:r>
          </a:p>
          <a:p>
            <a:pPr marR="1130" lvl="1" algn="l" rtl="0"/>
            <a:r>
              <a:rPr lang="de-DE" sz="1000" b="0" i="0" u="none" strike="noStrike" baseline="30000" dirty="0">
                <a:solidFill>
                  <a:srgbClr val="000000"/>
                </a:solidFill>
                <a:latin typeface="Titillium Web" panose="00000300000000000000" pitchFamily="2" charset="0"/>
              </a:rPr>
              <a:t>Muslimische Frau wird in katholischem Kindergarten abgelehnt</a:t>
            </a:r>
          </a:p>
          <a:p>
            <a:pPr marR="1130" lvl="1" algn="l" rtl="0"/>
            <a:r>
              <a:rPr lang="de-DE" sz="1000" b="0" i="0" u="none" strike="noStrike" baseline="30000" dirty="0">
                <a:solidFill>
                  <a:srgbClr val="000000"/>
                </a:solidFill>
                <a:latin typeface="Titillium Web" panose="00000300000000000000" pitchFamily="2" charset="0"/>
              </a:rPr>
              <a:t>Geschiedener Chefarzt wird nach Wiederheirat in katholischem Krankenhaus entlassen – Kündigung letztlich gerichtlich für unzulässig erklärt</a:t>
            </a:r>
          </a:p>
          <a:p>
            <a:pPr marR="1130" algn="l" rtl="0"/>
            <a:r>
              <a:rPr lang="de-DE" sz="1000" b="0" i="0" u="none" strike="noStrike" baseline="30000" dirty="0">
                <a:solidFill>
                  <a:srgbClr val="000000"/>
                </a:solidFill>
                <a:latin typeface="Titillium Web" panose="00000300000000000000" pitchFamily="2" charset="0"/>
              </a:rPr>
              <a:t>Positive Entwicklungen: Zunehmend öffnen sich kirchliche Einrichtungen für vielfältige Teams – Reflexion über fördernde Faktoren</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Bildbetrachtung mit offenen Fragen</a:t>
            </a:r>
          </a:p>
          <a:p>
            <a:pPr marR="1130" algn="l" rtl="0"/>
            <a:r>
              <a:rPr lang="de-DE" sz="1000" b="0" i="0" u="none" strike="noStrike" baseline="30000" dirty="0">
                <a:solidFill>
                  <a:srgbClr val="000000"/>
                </a:solidFill>
                <a:latin typeface="Titillium Web" panose="00000300000000000000" pitchFamily="2" charset="0"/>
              </a:rPr>
              <a:t>Entwicklung und Diskussion des Szenarios im Plenum</a:t>
            </a:r>
          </a:p>
          <a:p>
            <a:pPr marR="1130" algn="l" rtl="0"/>
            <a:r>
              <a:rPr lang="de-DE" sz="1000" b="0" i="0" u="none" strike="noStrike" baseline="30000" dirty="0">
                <a:solidFill>
                  <a:srgbClr val="000000"/>
                </a:solidFill>
                <a:latin typeface="Titillium Web" panose="00000300000000000000" pitchFamily="2" charset="0"/>
              </a:rPr>
              <a:t>Einordnung der Diskriminierungsform und rechtlichen Rahmenbedingungen</a:t>
            </a:r>
          </a:p>
          <a:p>
            <a:pPr marR="1130" algn="l" rtl="0"/>
            <a:r>
              <a:rPr lang="de-DE" sz="1000" b="0" i="0" u="none" strike="noStrike" baseline="30000" dirty="0">
                <a:solidFill>
                  <a:srgbClr val="000000"/>
                </a:solidFill>
                <a:latin typeface="Titillium Web" panose="00000300000000000000" pitchFamily="2" charset="0"/>
              </a:rPr>
              <a:t>Austausch über Erfahrungen, Werte, Handlungsmöglichkeiten</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19</a:t>
            </a:fld>
            <a:endParaRPr lang="de-DE"/>
          </a:p>
        </p:txBody>
      </p:sp>
    </p:spTree>
    <p:extLst>
      <p:ext uri="{BB962C8B-B14F-4D97-AF65-F5344CB8AC3E}">
        <p14:creationId xmlns:p14="http://schemas.microsoft.com/office/powerpoint/2010/main" val="2114581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Sensibilisierung für Diskriminierung aufgrund von Religion und religiösen Symbolen</a:t>
            </a:r>
          </a:p>
          <a:p>
            <a:pPr marR="1130" algn="l" rtl="0"/>
            <a:r>
              <a:rPr lang="de-DE" sz="1000" b="0" i="0" u="none" strike="noStrike" baseline="30000" dirty="0">
                <a:solidFill>
                  <a:srgbClr val="000000"/>
                </a:solidFill>
                <a:latin typeface="Titillium Web" panose="00000300000000000000" pitchFamily="2" charset="0"/>
              </a:rPr>
              <a:t>Verständnis für institutionelle Ausnahmeregelungen im Diskriminierungsschutz, insbesondere im Kontext des Kirchenrechts</a:t>
            </a:r>
          </a:p>
          <a:p>
            <a:pPr marR="1130" algn="l" rtl="0"/>
            <a:r>
              <a:rPr lang="de-DE" sz="1000" b="0" i="0" u="none" strike="noStrike" baseline="30000" dirty="0">
                <a:solidFill>
                  <a:srgbClr val="000000"/>
                </a:solidFill>
                <a:latin typeface="Titillium Web" panose="00000300000000000000" pitchFamily="2" charset="0"/>
              </a:rPr>
              <a:t>Reflexion über die Auswirkungen von Vorurteilen und Stereotypen gegenüber muslimischen Frauen auf dem Arbeitsmarkt</a:t>
            </a:r>
          </a:p>
          <a:p>
            <a:pPr marR="1130" algn="l" rtl="0"/>
            <a:r>
              <a:rPr lang="de-DE" sz="1000" b="0" i="0" u="none" strike="noStrike" baseline="30000" dirty="0">
                <a:solidFill>
                  <a:srgbClr val="000000"/>
                </a:solidFill>
                <a:latin typeface="Titillium Web" panose="00000300000000000000" pitchFamily="2" charset="0"/>
              </a:rPr>
              <a:t>Förderung der kritischen Auseinandersetzung mit struktureller Diskriminierung und individuellen Handlungsmöglichkeiten</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Bildimpuls: Eine Frau mit Kopftuch sitzt an einem See</a:t>
            </a:r>
          </a:p>
          <a:p>
            <a:pPr marR="1130" algn="l" rtl="0"/>
            <a:r>
              <a:rPr lang="de-DE" sz="1000" b="0" i="0" u="none" strike="noStrike" baseline="30000" dirty="0">
                <a:solidFill>
                  <a:srgbClr val="000000"/>
                </a:solidFill>
                <a:latin typeface="Titillium Web" panose="00000300000000000000" pitchFamily="2" charset="0"/>
              </a:rPr>
              <a:t>Offene Beobachtungsfragen zur Wahrnehmung: Was seht ihr? Welche Assoziationen habt ihr?</a:t>
            </a:r>
          </a:p>
          <a:p>
            <a:pPr marR="1130" algn="l" rtl="0"/>
            <a:r>
              <a:rPr lang="de-DE" sz="1000" b="0" i="0" u="none" strike="noStrike" baseline="30000" dirty="0">
                <a:solidFill>
                  <a:srgbClr val="000000"/>
                </a:solidFill>
                <a:latin typeface="Titillium Web" panose="00000300000000000000" pitchFamily="2" charset="0"/>
              </a:rPr>
              <a:t>Szenario: Die Frau bewirbt sich als Erzieherin in einer kirchlichen Einrichtung und erhält eine Absage</a:t>
            </a:r>
          </a:p>
          <a:p>
            <a:pPr marR="1130" algn="l" rtl="0"/>
            <a:r>
              <a:rPr lang="de-DE" sz="1000" b="0" i="0" u="none" strike="noStrike" baseline="30000" dirty="0">
                <a:solidFill>
                  <a:srgbClr val="000000"/>
                </a:solidFill>
                <a:latin typeface="Titillium Web" panose="00000300000000000000" pitchFamily="2" charset="0"/>
              </a:rPr>
              <a:t>Diskussion möglicher Ablehnungsgründe: Inwiefern spielt das Tragen eines Kopftuchs eine Rolle?</a:t>
            </a:r>
          </a:p>
          <a:p>
            <a:pPr marR="1130" algn="l" rtl="0"/>
            <a:r>
              <a:rPr lang="de-DE" sz="1000" b="0" i="0" u="none" strike="noStrike" baseline="30000" dirty="0">
                <a:solidFill>
                  <a:srgbClr val="000000"/>
                </a:solidFill>
                <a:latin typeface="Titillium Web" panose="00000300000000000000" pitchFamily="2" charset="0"/>
              </a:rPr>
              <a:t>Hinweis auf Studien: Muslimische Frauen mit Kopftuch müssen deutlich mehr Bewerbungen schreiben, um zu Vorstellungsgesprächen eingeladen zu werden</a:t>
            </a:r>
          </a:p>
          <a:p>
            <a:pPr marR="0" algn="l" rtl="0"/>
            <a:r>
              <a:rPr lang="de-DE" sz="1200" b="1" i="1" u="none" strike="noStrike" baseline="30000" dirty="0">
                <a:solidFill>
                  <a:srgbClr val="FFFFFF"/>
                </a:solidFill>
                <a:latin typeface="Titillium Web" panose="00000300000000000000" pitchFamily="2" charset="0"/>
              </a:rPr>
              <a:t>Rechtlicher Rahmen:</a:t>
            </a:r>
          </a:p>
          <a:p>
            <a:pPr marR="1130" algn="l" rtl="0"/>
            <a:r>
              <a:rPr lang="de-DE" sz="1000" b="0" i="0" u="none" strike="noStrike" baseline="30000" dirty="0">
                <a:solidFill>
                  <a:srgbClr val="000000"/>
                </a:solidFill>
                <a:latin typeface="Titillium Web" panose="00000300000000000000" pitchFamily="2" charset="0"/>
              </a:rPr>
              <a:t>Das Allgemeine Gleichbehandlungsgesetz (AGG) schützt vor Diskriminierung aufgrund der Religion</a:t>
            </a:r>
          </a:p>
          <a:p>
            <a:pPr marR="1130" algn="l" rtl="0"/>
            <a:r>
              <a:rPr lang="de-DE" sz="1000" b="0" i="0" u="none" strike="noStrike" baseline="30000" dirty="0">
                <a:solidFill>
                  <a:srgbClr val="000000"/>
                </a:solidFill>
                <a:latin typeface="Titillium Web" panose="00000300000000000000" pitchFamily="2" charset="0"/>
              </a:rPr>
              <a:t>Ausnahmen gelten gemäß § 9 AGG für kirchliche Träger, wenn Religionszugehörigkeit zur Identitätswahrung der Einrichtung gehört</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Beispiele:</a:t>
            </a:r>
          </a:p>
          <a:p>
            <a:pPr marR="1130" lvl="1" algn="l" rtl="0"/>
            <a:r>
              <a:rPr lang="de-DE" sz="1000" b="0" i="0" u="none" strike="noStrike" baseline="30000" dirty="0">
                <a:solidFill>
                  <a:srgbClr val="000000"/>
                </a:solidFill>
                <a:latin typeface="Titillium Web" panose="00000300000000000000" pitchFamily="2" charset="0"/>
              </a:rPr>
              <a:t>Muslimische Frau wird in katholischem Kindergarten abgelehnt</a:t>
            </a:r>
          </a:p>
          <a:p>
            <a:pPr marR="1130" lvl="1" algn="l" rtl="0"/>
            <a:r>
              <a:rPr lang="de-DE" sz="1000" b="0" i="0" u="none" strike="noStrike" baseline="30000" dirty="0">
                <a:solidFill>
                  <a:srgbClr val="000000"/>
                </a:solidFill>
                <a:latin typeface="Titillium Web" panose="00000300000000000000" pitchFamily="2" charset="0"/>
              </a:rPr>
              <a:t>Geschiedener Chefarzt wird nach Wiederheirat in katholischem Krankenhaus entlassen – Kündigung letztlich gerichtlich für unzulässig erklärt</a:t>
            </a:r>
          </a:p>
          <a:p>
            <a:pPr marR="1130" algn="l" rtl="0"/>
            <a:r>
              <a:rPr lang="de-DE" sz="1000" b="0" i="0" u="none" strike="noStrike" baseline="30000" dirty="0">
                <a:solidFill>
                  <a:srgbClr val="000000"/>
                </a:solidFill>
                <a:latin typeface="Titillium Web" panose="00000300000000000000" pitchFamily="2" charset="0"/>
              </a:rPr>
              <a:t>Positive Entwicklungen: Zunehmend öffnen sich kirchliche Einrichtungen für vielfältige Teams – Reflexion über fördernde Faktoren</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Bildbetrachtung mit offenen Fragen</a:t>
            </a:r>
          </a:p>
          <a:p>
            <a:pPr marR="1130" algn="l" rtl="0"/>
            <a:r>
              <a:rPr lang="de-DE" sz="1000" b="0" i="0" u="none" strike="noStrike" baseline="30000" dirty="0">
                <a:solidFill>
                  <a:srgbClr val="000000"/>
                </a:solidFill>
                <a:latin typeface="Titillium Web" panose="00000300000000000000" pitchFamily="2" charset="0"/>
              </a:rPr>
              <a:t>Entwicklung und Diskussion des Szenarios im Plenum</a:t>
            </a:r>
          </a:p>
          <a:p>
            <a:pPr marR="1130" algn="l" rtl="0"/>
            <a:r>
              <a:rPr lang="de-DE" sz="1000" b="0" i="0" u="none" strike="noStrike" baseline="30000" dirty="0">
                <a:solidFill>
                  <a:srgbClr val="000000"/>
                </a:solidFill>
                <a:latin typeface="Titillium Web" panose="00000300000000000000" pitchFamily="2" charset="0"/>
              </a:rPr>
              <a:t>Einordnung der Diskriminierungsform und rechtlichen Rahmenbedingungen</a:t>
            </a:r>
          </a:p>
          <a:p>
            <a:pPr marR="1130" algn="l" rtl="0"/>
            <a:r>
              <a:rPr lang="de-DE" sz="1000" b="0" i="0" u="none" strike="noStrike" baseline="30000" dirty="0">
                <a:solidFill>
                  <a:srgbClr val="000000"/>
                </a:solidFill>
                <a:latin typeface="Titillium Web" panose="00000300000000000000" pitchFamily="2" charset="0"/>
              </a:rPr>
              <a:t>Austausch über Erfahrungen, Werte, Handlungsmöglichkeiten</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20</a:t>
            </a:fld>
            <a:endParaRPr lang="de-DE"/>
          </a:p>
        </p:txBody>
      </p:sp>
    </p:spTree>
    <p:extLst>
      <p:ext uri="{BB962C8B-B14F-4D97-AF65-F5344CB8AC3E}">
        <p14:creationId xmlns:p14="http://schemas.microsoft.com/office/powerpoint/2010/main" val="3429626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FF2E0-C95F-5EE8-C119-B617247BC6E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42339D2-4220-474C-E3EA-FF9903340D4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E822A68-135C-445D-2733-910A3CD21B98}"/>
              </a:ext>
            </a:extLst>
          </p:cNvPr>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Sensibilisierung für Diskriminierung aufgrund rassistischer Zuschreibungen</a:t>
            </a:r>
          </a:p>
          <a:p>
            <a:pPr marR="1130" algn="l" rtl="0"/>
            <a:r>
              <a:rPr lang="de-DE" sz="1000" b="0" i="0" u="none" strike="noStrike" baseline="30000" dirty="0">
                <a:solidFill>
                  <a:srgbClr val="000000"/>
                </a:solidFill>
                <a:latin typeface="Titillium Web" panose="00000300000000000000" pitchFamily="2" charset="0"/>
              </a:rPr>
              <a:t>Auseinandersetzung mit der gesellschaftlichen Konstruktion von „Normalität“ und „Anderssein“</a:t>
            </a:r>
          </a:p>
          <a:p>
            <a:pPr marR="1130" algn="l" rtl="0"/>
            <a:r>
              <a:rPr lang="de-DE" sz="1000" b="0" i="0" u="none" strike="noStrike" baseline="30000" dirty="0">
                <a:solidFill>
                  <a:srgbClr val="000000"/>
                </a:solidFill>
                <a:latin typeface="Titillium Web" panose="00000300000000000000" pitchFamily="2" charset="0"/>
              </a:rPr>
              <a:t>Reflexion über Mehrfachdiskriminierung (Intersektionalität) und Elternschaft im Kontext rassistischer Strukturen</a:t>
            </a:r>
          </a:p>
          <a:p>
            <a:pPr marR="1130" algn="l" rtl="0"/>
            <a:r>
              <a:rPr lang="de-DE" sz="1000" b="0" i="0" u="none" strike="noStrike" baseline="30000" dirty="0">
                <a:solidFill>
                  <a:srgbClr val="000000"/>
                </a:solidFill>
                <a:latin typeface="Titillium Web" panose="00000300000000000000" pitchFamily="2" charset="0"/>
              </a:rPr>
              <a:t>Förderung von Perspektivwechsel und kritischer Medienkompetenz</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Bildimpuls: Eine Mutter mit Kind</a:t>
            </a:r>
          </a:p>
          <a:p>
            <a:pPr marR="1130" algn="l" rtl="0"/>
            <a:r>
              <a:rPr lang="de-DE" sz="1000" b="0" i="0" u="none" strike="noStrike" baseline="30000" dirty="0">
                <a:solidFill>
                  <a:srgbClr val="000000"/>
                </a:solidFill>
                <a:latin typeface="Titillium Web" panose="00000300000000000000" pitchFamily="2" charset="0"/>
              </a:rPr>
              <a:t>Einstiegsfragen: Was sehen wir? Welche Rollenbilder werden (nicht) erfüllt?</a:t>
            </a:r>
          </a:p>
          <a:p>
            <a:pPr marR="1130" algn="l" rtl="0"/>
            <a:r>
              <a:rPr lang="de-DE" sz="1000" b="0" i="0" u="none" strike="noStrike" baseline="30000" dirty="0">
                <a:solidFill>
                  <a:srgbClr val="000000"/>
                </a:solidFill>
                <a:latin typeface="Titillium Web" panose="00000300000000000000" pitchFamily="2" charset="0"/>
              </a:rPr>
              <a:t>Szenario: Die Frau wird auf dem Spielplatz gefragt, ob sie das Kind babysitte – implizite Infragestellung der Mutterschaft</a:t>
            </a:r>
          </a:p>
          <a:p>
            <a:pPr marR="1130" algn="l" rtl="0"/>
            <a:r>
              <a:rPr lang="de-DE" sz="1000" b="0" i="0" u="none" strike="noStrike" baseline="30000" dirty="0">
                <a:solidFill>
                  <a:srgbClr val="000000"/>
                </a:solidFill>
                <a:latin typeface="Titillium Web" panose="00000300000000000000" pitchFamily="2" charset="0"/>
              </a:rPr>
              <a:t>Diskussion: Welche Stereotype wirken hier? Was sagt das über gesellschaftliche Vorstellungen von Familie und Herkunft aus?</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Einordnung:</a:t>
            </a:r>
          </a:p>
          <a:p>
            <a:pPr marR="1130" lvl="1" algn="l" rtl="0"/>
            <a:r>
              <a:rPr lang="de-DE" sz="1000" b="0" i="0" u="none" strike="noStrike" baseline="30000" dirty="0">
                <a:solidFill>
                  <a:srgbClr val="000000"/>
                </a:solidFill>
                <a:latin typeface="Titillium Web" panose="00000300000000000000" pitchFamily="2" charset="0"/>
              </a:rPr>
              <a:t>Rassismus als Struktur: Wer wird als „zugehörig“ wahrgenommen?</a:t>
            </a:r>
          </a:p>
          <a:p>
            <a:pPr marR="1130" lvl="1" algn="l" rtl="0"/>
            <a:r>
              <a:rPr lang="de-DE" sz="1000" b="0" i="0" u="none" strike="noStrike" baseline="30000" dirty="0">
                <a:solidFill>
                  <a:srgbClr val="000000"/>
                </a:solidFill>
                <a:latin typeface="Titillium Web" panose="00000300000000000000" pitchFamily="2" charset="0"/>
              </a:rPr>
              <a:t>Intersektionalität: Zusammenspiel von Rassismus und Sexismus</a:t>
            </a:r>
          </a:p>
          <a:p>
            <a:pPr marR="0" algn="l" rtl="0"/>
            <a:r>
              <a:rPr lang="de-DE" sz="1200" b="1" i="1" u="none" strike="noStrike" baseline="30000" dirty="0">
                <a:solidFill>
                  <a:srgbClr val="FFFFFF"/>
                </a:solidFill>
                <a:latin typeface="Titillium Web" panose="00000300000000000000" pitchFamily="2" charset="0"/>
              </a:rPr>
              <a:t>    Rechtlicher Rahmen:</a:t>
            </a:r>
          </a:p>
          <a:p>
            <a:pPr marR="1130" algn="l" rtl="0"/>
            <a:r>
              <a:rPr lang="de-DE" sz="1000" b="0" i="0" u="none" strike="noStrike" baseline="30000" dirty="0">
                <a:solidFill>
                  <a:srgbClr val="000000"/>
                </a:solidFill>
                <a:latin typeface="Titillium Web" panose="00000300000000000000" pitchFamily="2" charset="0"/>
              </a:rPr>
              <a:t>Schutz vor rassistischer Diskriminierung nach § 1 AGG</a:t>
            </a:r>
          </a:p>
          <a:p>
            <a:pPr marR="1130" algn="l" rtl="0"/>
            <a:r>
              <a:rPr lang="de-DE" sz="1000" b="0" i="0" u="none" strike="noStrike" baseline="30000" dirty="0">
                <a:solidFill>
                  <a:srgbClr val="000000"/>
                </a:solidFill>
                <a:latin typeface="Titillium Web" panose="00000300000000000000" pitchFamily="2" charset="0"/>
              </a:rPr>
              <a:t>Rassistische Mikroaggressionen meist nicht justiziabel, aber dennoch wirkmächtig</a:t>
            </a:r>
          </a:p>
          <a:p>
            <a:pPr marR="1130" algn="l" rtl="0"/>
            <a:r>
              <a:rPr lang="de-DE" sz="1000" b="0" i="0" u="none" strike="noStrike" baseline="30000" dirty="0">
                <a:solidFill>
                  <a:srgbClr val="000000"/>
                </a:solidFill>
                <a:latin typeface="Titillium Web" panose="00000300000000000000" pitchFamily="2" charset="0"/>
              </a:rPr>
              <a:t>Alltagskontext: Wiederholte Zuschreibungen können zu Ausschlüssen, innerer Rückzugsbewegung oder Selbstzweifeln führen</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Bildbetrachtung mit offenen Fragen</a:t>
            </a:r>
          </a:p>
          <a:p>
            <a:pPr marR="1130" algn="l" rtl="0"/>
            <a:r>
              <a:rPr lang="de-DE" sz="1000" b="0" i="0" u="none" strike="noStrike" baseline="30000" dirty="0">
                <a:solidFill>
                  <a:srgbClr val="000000"/>
                </a:solidFill>
                <a:latin typeface="Titillium Web" panose="00000300000000000000" pitchFamily="2" charset="0"/>
              </a:rPr>
              <a:t>Diskussion im Plenum zur Wahrnehmung von Familie, Normalität und Zugehörigkeit</a:t>
            </a:r>
          </a:p>
          <a:p>
            <a:pPr marR="1130" algn="l" rtl="0"/>
            <a:r>
              <a:rPr lang="de-DE" sz="1000" b="0" i="0" u="none" strike="noStrike" baseline="30000" dirty="0">
                <a:solidFill>
                  <a:srgbClr val="000000"/>
                </a:solidFill>
                <a:latin typeface="Titillium Web" panose="00000300000000000000" pitchFamily="2" charset="0"/>
              </a:rPr>
              <a:t>Einordnung der Diskriminierungsform (rassistische Zuschreibung, Mikroaggression)</a:t>
            </a:r>
          </a:p>
          <a:p>
            <a:pPr marR="1130" algn="l" rtl="0"/>
            <a:r>
              <a:rPr lang="de-DE" sz="1000" b="0" i="0" u="none" strike="noStrike" baseline="30000" dirty="0">
                <a:solidFill>
                  <a:srgbClr val="000000"/>
                </a:solidFill>
                <a:latin typeface="Titillium Web" panose="00000300000000000000" pitchFamily="2" charset="0"/>
              </a:rPr>
              <a:t>Reflexion über eigene Prägungen und gesellschaftliche Bilder von Elternschaft</a:t>
            </a:r>
          </a:p>
          <a:p>
            <a:endParaRPr lang="de-DE" dirty="0"/>
          </a:p>
        </p:txBody>
      </p:sp>
      <p:sp>
        <p:nvSpPr>
          <p:cNvPr id="4" name="Foliennummernplatzhalter 3">
            <a:extLst>
              <a:ext uri="{FF2B5EF4-FFF2-40B4-BE49-F238E27FC236}">
                <a16:creationId xmlns:a16="http://schemas.microsoft.com/office/drawing/2014/main" id="{C9D55B7C-8FC2-5088-C8BF-9944F9E6668B}"/>
              </a:ext>
            </a:extLst>
          </p:cNvPr>
          <p:cNvSpPr>
            <a:spLocks noGrp="1"/>
          </p:cNvSpPr>
          <p:nvPr>
            <p:ph type="sldNum" sz="quarter" idx="5"/>
          </p:nvPr>
        </p:nvSpPr>
        <p:spPr/>
        <p:txBody>
          <a:bodyPr/>
          <a:lstStyle/>
          <a:p>
            <a:fld id="{7BD41E19-DC61-40F6-8C64-FAF11DE50B5A}" type="slidenum">
              <a:rPr lang="de-DE" smtClean="0"/>
              <a:t>21</a:t>
            </a:fld>
            <a:endParaRPr lang="de-DE"/>
          </a:p>
        </p:txBody>
      </p:sp>
    </p:spTree>
    <p:extLst>
      <p:ext uri="{BB962C8B-B14F-4D97-AF65-F5344CB8AC3E}">
        <p14:creationId xmlns:p14="http://schemas.microsoft.com/office/powerpoint/2010/main" val="3217522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0" u="none" strike="noStrike" baseline="30000" dirty="0">
                <a:solidFill>
                  <a:srgbClr val="FFFFFF"/>
                </a:solidFill>
                <a:latin typeface="Titillium Web" panose="00000300000000000000" pitchFamily="2" charset="0"/>
              </a:rPr>
              <a:t>Rollenklärung</a:t>
            </a:r>
            <a:r>
              <a:rPr lang="de-DE" sz="1800" b="1" i="1" u="none" strike="noStrike" baseline="30000" dirty="0">
                <a:solidFill>
                  <a:srgbClr val="FFFFFF"/>
                </a:solidFill>
                <a:latin typeface="Titillium Web" panose="00000300000000000000" pitchFamily="2" charset="0"/>
              </a:rPr>
              <a:t>:</a:t>
            </a:r>
          </a:p>
          <a:p>
            <a:pPr marR="0" algn="l" rtl="0"/>
            <a:r>
              <a:rPr lang="de-DE" sz="1800" b="0" i="0" u="none" strike="noStrike" baseline="30000" dirty="0">
                <a:solidFill>
                  <a:srgbClr val="000000"/>
                </a:solidFill>
                <a:latin typeface="Titillium Web" panose="00000300000000000000" pitchFamily="2" charset="0"/>
              </a:rPr>
              <a:t>In jedem Workshop begegnen sich unterschiedliche Rollen – und es ist hilfreich, diese zu Beginn klar zu benennen:</a:t>
            </a:r>
          </a:p>
          <a:p>
            <a:pPr marR="1130" algn="l" rtl="0"/>
            <a:r>
              <a:rPr lang="de-DE" sz="1800" b="0" i="0" u="none" strike="noStrike" baseline="30000" dirty="0">
                <a:solidFill>
                  <a:srgbClr val="000000"/>
                </a:solidFill>
                <a:latin typeface="Titillium Web" panose="00000300000000000000" pitchFamily="2" charset="0"/>
              </a:rPr>
              <a:t>Teilnehmende: Sie stehen im Mittelpunkt und sind eingeladen, sich aktiv einzubringen.</a:t>
            </a:r>
          </a:p>
          <a:p>
            <a:pPr marR="1130" algn="l" rtl="0"/>
            <a:r>
              <a:rPr lang="de-DE" sz="1800" b="0" i="0" u="none" strike="noStrike" baseline="30000" dirty="0">
                <a:solidFill>
                  <a:srgbClr val="000000"/>
                </a:solidFill>
                <a:latin typeface="Titillium Web" panose="00000300000000000000" pitchFamily="2" charset="0"/>
              </a:rPr>
              <a:t>Workshopleitung: Sie moderiert den Ablauf, setzt Impulse und gestaltet die Lernprozesse.</a:t>
            </a:r>
          </a:p>
          <a:p>
            <a:pPr marR="1130" algn="l" rtl="0"/>
            <a:r>
              <a:rPr lang="de-DE" sz="1800" b="0" i="0" u="none" strike="noStrike" baseline="30000" dirty="0">
                <a:solidFill>
                  <a:srgbClr val="000000"/>
                </a:solidFill>
                <a:latin typeface="Titillium Web" panose="00000300000000000000" pitchFamily="2" charset="0"/>
              </a:rPr>
              <a:t>Begleitpersonen (z. B. Lehrkräfte, pädagogische Fachkräfte, </a:t>
            </a:r>
            <a:r>
              <a:rPr lang="de-DE" sz="1800" b="0" i="0" u="none" strike="noStrike" baseline="30000" dirty="0" err="1">
                <a:solidFill>
                  <a:srgbClr val="000000"/>
                </a:solidFill>
                <a:latin typeface="Titillium Web" panose="00000300000000000000" pitchFamily="2" charset="0"/>
              </a:rPr>
              <a:t>Hospitant:innen</a:t>
            </a:r>
            <a:r>
              <a:rPr lang="de-DE" sz="1800" b="0" i="0" u="none" strike="noStrike" baseline="30000" dirty="0">
                <a:solidFill>
                  <a:srgbClr val="000000"/>
                </a:solidFill>
                <a:latin typeface="Titillium Web" panose="00000300000000000000" pitchFamily="2" charset="0"/>
              </a:rPr>
              <a:t>): Sofern nichts anderes vereinbart wurde, nehmen sie eine teilnehmend-beobachtende Rolle ein – ohne aktiv in das Gruppengeschehen einzugreifen.</a:t>
            </a:r>
          </a:p>
          <a:p>
            <a:pPr marR="0" algn="l" rtl="0"/>
            <a:r>
              <a:rPr lang="de-DE" sz="1800" b="0" i="0" u="none" strike="noStrike" baseline="30000" dirty="0">
                <a:solidFill>
                  <a:srgbClr val="000000"/>
                </a:solidFill>
                <a:latin typeface="Titillium Web" panose="00000300000000000000" pitchFamily="2" charset="0"/>
              </a:rPr>
              <a:t>Die Erfahrung zeigt: Diese Rollenverteilung ermöglicht eine geschützte, offene Workshopatmosphäre und fördert eigenständige Lernprozesse. Die Empfehlung lautet daher, diese Regel zu Beginn explizit zu kommunizieren – idealerweise mit einem kurzen Hinweis wie:</a:t>
            </a:r>
          </a:p>
          <a:p>
            <a:pPr marR="0" algn="l" rtl="0"/>
            <a:r>
              <a:rPr lang="de-DE" sz="1800" b="1" i="1" u="none" strike="noStrike" baseline="30000" dirty="0">
                <a:solidFill>
                  <a:srgbClr val="000000"/>
                </a:solidFill>
                <a:latin typeface="Titillium Web" panose="00000300000000000000" pitchFamily="2" charset="0"/>
              </a:rPr>
              <a:t>„Ist das für alle so in Ordnung, wenn wir das heute so handhaben?“</a:t>
            </a:r>
          </a:p>
          <a:p>
            <a:pPr marR="0" algn="l" rtl="0"/>
            <a:r>
              <a:rPr lang="de-DE" sz="1800" b="0" i="0" u="none" strike="noStrike" baseline="30000" dirty="0">
                <a:solidFill>
                  <a:srgbClr val="000000"/>
                </a:solidFill>
                <a:latin typeface="Titillium Web" panose="00000300000000000000" pitchFamily="2" charset="0"/>
              </a:rPr>
              <a:t>Sollte in der Umsetzung Unterstützung nötig sein, bittet die Workshopleitung aktiv um Mithilfe.</a:t>
            </a:r>
          </a:p>
        </p:txBody>
      </p:sp>
      <p:sp>
        <p:nvSpPr>
          <p:cNvPr id="4" name="Foliennummernplatzhalter 3"/>
          <p:cNvSpPr>
            <a:spLocks noGrp="1"/>
          </p:cNvSpPr>
          <p:nvPr>
            <p:ph type="sldNum" sz="quarter" idx="5"/>
          </p:nvPr>
        </p:nvSpPr>
        <p:spPr/>
        <p:txBody>
          <a:bodyPr/>
          <a:lstStyle/>
          <a:p>
            <a:fld id="{7BD41E19-DC61-40F6-8C64-FAF11DE50B5A}" type="slidenum">
              <a:rPr lang="de-DE" smtClean="0"/>
              <a:t>3</a:t>
            </a:fld>
            <a:endParaRPr lang="de-DE"/>
          </a:p>
        </p:txBody>
      </p:sp>
    </p:spTree>
    <p:extLst>
      <p:ext uri="{BB962C8B-B14F-4D97-AF65-F5344CB8AC3E}">
        <p14:creationId xmlns:p14="http://schemas.microsoft.com/office/powerpoint/2010/main" val="1125921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EC66A-C71D-DCF2-34E2-3E87EAA38C7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95DD26C-D41B-6728-2E12-009919909AE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517416A-8DEF-4B76-B228-5B10E4F44959}"/>
              </a:ext>
            </a:extLst>
          </p:cNvPr>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Sensibilisierung für Diskriminierung aufgrund sexueller Orientierung oder geschlechtlicher Identität</a:t>
            </a:r>
          </a:p>
          <a:p>
            <a:pPr marR="1130" algn="l" rtl="0"/>
            <a:r>
              <a:rPr lang="de-DE" sz="1800" b="0" i="0" u="none" strike="noStrike" baseline="30000" dirty="0">
                <a:solidFill>
                  <a:srgbClr val="000000"/>
                </a:solidFill>
                <a:latin typeface="Titillium Web" panose="00000300000000000000" pitchFamily="2" charset="0"/>
              </a:rPr>
              <a:t>Reflexion über gesellschaftliche Erwartungen und Normvorstellungen in Bezug auf Geschlecht und Zugehörigkeit</a:t>
            </a:r>
          </a:p>
          <a:p>
            <a:pPr marR="1130" algn="l" rtl="0"/>
            <a:r>
              <a:rPr lang="de-DE" sz="1800" b="0" i="0" u="none" strike="noStrike" baseline="30000" dirty="0">
                <a:solidFill>
                  <a:srgbClr val="000000"/>
                </a:solidFill>
                <a:latin typeface="Titillium Web" panose="00000300000000000000" pitchFamily="2" charset="0"/>
              </a:rPr>
              <a:t>Förderung von Empathie, Offenheit und wertschätzendem Umgang in geschlechtlich sensiblen Kontexten</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Bildimpuls: Drei junge Frauen in einer Umkleidekabine, eine davon schaut bedrückt zur Seite</a:t>
            </a:r>
          </a:p>
          <a:p>
            <a:pPr marR="1130" algn="l" rtl="0"/>
            <a:r>
              <a:rPr lang="de-DE" sz="1800" b="0" i="0" u="none" strike="noStrike" baseline="30000" dirty="0">
                <a:solidFill>
                  <a:srgbClr val="000000"/>
                </a:solidFill>
                <a:latin typeface="Titillium Web" panose="00000300000000000000" pitchFamily="2" charset="0"/>
              </a:rPr>
              <a:t>Beobachtungsfragen: Was passiert hier? Welche Rollen sind sichtbar?</a:t>
            </a:r>
          </a:p>
          <a:p>
            <a:pPr marR="1130" algn="l" rtl="0"/>
            <a:r>
              <a:rPr lang="de-DE" sz="1800" b="0" i="0" u="none" strike="noStrike" baseline="30000" dirty="0">
                <a:solidFill>
                  <a:srgbClr val="000000"/>
                </a:solidFill>
                <a:latin typeface="Titillium Web" panose="00000300000000000000" pitchFamily="2" charset="0"/>
              </a:rPr>
              <a:t>Szenario: Eine Jugendliche outet sich als lesbisch und spürt seitdem Unbehagen in der Mädchensportumkleide</a:t>
            </a:r>
          </a:p>
          <a:p>
            <a:pPr marR="1130" algn="l" rtl="0"/>
            <a:r>
              <a:rPr lang="de-DE" sz="1800" b="0" i="0" u="none" strike="noStrike" baseline="30000" dirty="0">
                <a:solidFill>
                  <a:srgbClr val="000000"/>
                </a:solidFill>
                <a:latin typeface="Titillium Web" panose="00000300000000000000" pitchFamily="2" charset="0"/>
              </a:rPr>
              <a:t>Diskussion:</a:t>
            </a:r>
          </a:p>
          <a:p>
            <a:pPr marR="1130" algn="l" rtl="0"/>
            <a:r>
              <a:rPr lang="de-DE" sz="1800" b="0" i="0" u="none" strike="noStrike" baseline="30000" dirty="0">
                <a:solidFill>
                  <a:srgbClr val="000000"/>
                </a:solidFill>
                <a:latin typeface="Titillium Web" panose="00000300000000000000" pitchFamily="2" charset="0"/>
              </a:rPr>
              <a:t>Was verändert sich durch das Coming-out?</a:t>
            </a:r>
          </a:p>
          <a:p>
            <a:pPr marR="1130" algn="l" rtl="0"/>
            <a:r>
              <a:rPr lang="de-DE" sz="1800" b="0" i="0" u="none" strike="noStrike" baseline="30000" dirty="0">
                <a:solidFill>
                  <a:srgbClr val="000000"/>
                </a:solidFill>
                <a:latin typeface="Titillium Web" panose="00000300000000000000" pitchFamily="2" charset="0"/>
              </a:rPr>
              <a:t>Ist die Sorge der anderen Ausdruck von Diskriminierung oder Unsicherheit?</a:t>
            </a:r>
          </a:p>
          <a:p>
            <a:pPr marR="1130" algn="l" rtl="0"/>
            <a:r>
              <a:rPr lang="de-DE" sz="1800" b="0" i="0" u="none" strike="noStrike" baseline="30000" dirty="0">
                <a:solidFill>
                  <a:srgbClr val="000000"/>
                </a:solidFill>
                <a:latin typeface="Titillium Web" panose="00000300000000000000" pitchFamily="2" charset="0"/>
              </a:rPr>
              <a:t>Wie kann ein Umfeld entstehen, das Offenheit ermöglicht, ohne andere zu verunsichern?</a:t>
            </a:r>
          </a:p>
          <a:p>
            <a:pPr marR="0" algn="l" rtl="0"/>
            <a:r>
              <a:rPr lang="de-DE" sz="1800" b="1" i="1" u="none" strike="noStrike" baseline="30000" dirty="0">
                <a:solidFill>
                  <a:srgbClr val="FFFFFF"/>
                </a:solidFill>
                <a:latin typeface="Titillium Web" panose="00000300000000000000" pitchFamily="2" charset="0"/>
              </a:rPr>
              <a:t>    Rechtlicher Rahmen:</a:t>
            </a:r>
          </a:p>
          <a:p>
            <a:pPr marR="1130" algn="l" rtl="0"/>
            <a:r>
              <a:rPr lang="de-DE" sz="1800" b="0" i="0" u="none" strike="noStrike" baseline="30000" dirty="0">
                <a:solidFill>
                  <a:srgbClr val="000000"/>
                </a:solidFill>
                <a:latin typeface="Titillium Web" panose="00000300000000000000" pitchFamily="2" charset="0"/>
              </a:rPr>
              <a:t>Das AGG schützt vor Benachteiligung aufgrund der sexuellen Identität (§ 1 AGG)</a:t>
            </a:r>
          </a:p>
          <a:p>
            <a:pPr marR="1130" algn="l" rtl="0"/>
            <a:r>
              <a:rPr lang="de-DE" sz="1800" b="0" i="0" u="none" strike="noStrike" baseline="30000" dirty="0">
                <a:solidFill>
                  <a:srgbClr val="000000"/>
                </a:solidFill>
                <a:latin typeface="Titillium Web" panose="00000300000000000000" pitchFamily="2" charset="0"/>
              </a:rPr>
              <a:t>Schulgesetzgebung der Länder betont den Schutz vor Diskriminierung in Bildungseinrichtungen</a:t>
            </a:r>
          </a:p>
          <a:p>
            <a:pPr marR="1130" algn="l" rtl="0"/>
            <a:r>
              <a:rPr lang="de-DE" sz="1800" b="0" i="0" u="none" strike="noStrike" baseline="30000" dirty="0">
                <a:solidFill>
                  <a:srgbClr val="000000"/>
                </a:solidFill>
                <a:latin typeface="Titillium Web" panose="00000300000000000000" pitchFamily="2" charset="0"/>
              </a:rPr>
              <a:t>In der Praxis bestehen häufig Unsicherheiten bei der Einordnung von Homo- und Transfeindlichkeit als Diskriminierung</a:t>
            </a:r>
          </a:p>
          <a:p>
            <a:pPr marR="1130" algn="l" rtl="0"/>
            <a:r>
              <a:rPr lang="de-DE" sz="1800" b="0" i="0" u="none" strike="noStrike" baseline="30000" dirty="0">
                <a:solidFill>
                  <a:srgbClr val="000000"/>
                </a:solidFill>
                <a:latin typeface="Titillium Web" panose="00000300000000000000" pitchFamily="2" charset="0"/>
              </a:rPr>
              <a:t>Schutzräume und Aufklärungsarbeit sind zentrale pädagogische Aufgaben zur Prävention</a:t>
            </a:r>
          </a:p>
          <a:p>
            <a:pPr marR="0" algn="l" rtl="0"/>
            <a:r>
              <a:rPr lang="de-DE" sz="1800" b="1" i="1" u="none" strike="noStrike" baseline="30000" dirty="0">
                <a:solidFill>
                  <a:srgbClr val="FFFFFF"/>
                </a:solidFill>
                <a:latin typeface="Titillium Web" panose="00000300000000000000" pitchFamily="2" charset="0"/>
              </a:rPr>
              <a:t>Methoden</a:t>
            </a:r>
          </a:p>
          <a:p>
            <a:pPr marR="1130" algn="l" rtl="0"/>
            <a:r>
              <a:rPr lang="de-DE" sz="1800" b="0" i="0" u="none" strike="noStrike" baseline="30000" dirty="0">
                <a:solidFill>
                  <a:srgbClr val="000000"/>
                </a:solidFill>
                <a:latin typeface="Titillium Web" panose="00000300000000000000" pitchFamily="2" charset="0"/>
              </a:rPr>
              <a:t>Bildbetrachtung mit offenen Fragen zur Interpretation der Szene</a:t>
            </a:r>
          </a:p>
          <a:p>
            <a:pPr marR="1130" algn="l" rtl="0"/>
            <a:r>
              <a:rPr lang="de-DE" sz="1800" b="0" i="0" u="none" strike="noStrike" baseline="30000" dirty="0">
                <a:solidFill>
                  <a:srgbClr val="000000"/>
                </a:solidFill>
                <a:latin typeface="Titillium Web" panose="00000300000000000000" pitchFamily="2" charset="0"/>
              </a:rPr>
              <a:t>Diskussion im Plenum oder in Kleingruppen zu Emotionen, Erwartungen und Handlungsmöglichkeiten</a:t>
            </a:r>
          </a:p>
          <a:p>
            <a:pPr marR="1130" algn="l" rtl="0"/>
            <a:r>
              <a:rPr lang="de-DE" sz="1800" b="0" i="0" u="none" strike="noStrike" baseline="30000" dirty="0">
                <a:solidFill>
                  <a:srgbClr val="000000"/>
                </a:solidFill>
                <a:latin typeface="Titillium Web" panose="00000300000000000000" pitchFamily="2" charset="0"/>
              </a:rPr>
              <a:t>Reflexion über Schul- und Freizeitsituationen mit Blick auf geschlechtliche und sexuelle Vielfalt</a:t>
            </a:r>
          </a:p>
          <a:p>
            <a:pPr marR="1130" algn="l" rtl="0"/>
            <a:r>
              <a:rPr lang="de-DE" sz="1800" b="0" i="0" u="none" strike="noStrike" baseline="30000" dirty="0">
                <a:solidFill>
                  <a:srgbClr val="000000"/>
                </a:solidFill>
                <a:latin typeface="Titillium Web" panose="00000300000000000000" pitchFamily="2" charset="0"/>
              </a:rPr>
              <a:t>Perspektivwechsel: Wie kann ein sicherer Raum für alle geschaffen werden?</a:t>
            </a:r>
          </a:p>
          <a:p>
            <a:endParaRPr lang="de-DE" dirty="0"/>
          </a:p>
        </p:txBody>
      </p:sp>
      <p:sp>
        <p:nvSpPr>
          <p:cNvPr id="4" name="Foliennummernplatzhalter 3">
            <a:extLst>
              <a:ext uri="{FF2B5EF4-FFF2-40B4-BE49-F238E27FC236}">
                <a16:creationId xmlns:a16="http://schemas.microsoft.com/office/drawing/2014/main" id="{77684035-4FB6-7F4B-2808-93DFAA480BA3}"/>
              </a:ext>
            </a:extLst>
          </p:cNvPr>
          <p:cNvSpPr>
            <a:spLocks noGrp="1"/>
          </p:cNvSpPr>
          <p:nvPr>
            <p:ph type="sldNum" sz="quarter" idx="5"/>
          </p:nvPr>
        </p:nvSpPr>
        <p:spPr/>
        <p:txBody>
          <a:bodyPr/>
          <a:lstStyle/>
          <a:p>
            <a:fld id="{7BD41E19-DC61-40F6-8C64-FAF11DE50B5A}" type="slidenum">
              <a:rPr lang="de-DE" smtClean="0"/>
              <a:t>22</a:t>
            </a:fld>
            <a:endParaRPr lang="de-DE"/>
          </a:p>
        </p:txBody>
      </p:sp>
    </p:spTree>
    <p:extLst>
      <p:ext uri="{BB962C8B-B14F-4D97-AF65-F5344CB8AC3E}">
        <p14:creationId xmlns:p14="http://schemas.microsoft.com/office/powerpoint/2010/main" val="184984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34924-00F7-DCC0-AA72-97CD8302B75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7AEF46-6EED-C6F2-8AE3-E9CEF4C53EF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5D9A2C-D3B0-D7C2-E673-69B0EE1F1D46}"/>
              </a:ext>
            </a:extLst>
          </p:cNvPr>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Reflexion über das eigene Erleben von Privilegien und Ungleichbehandlung</a:t>
            </a:r>
          </a:p>
          <a:p>
            <a:pPr marR="1130" algn="l" rtl="0"/>
            <a:r>
              <a:rPr lang="de-DE" sz="1000" b="0" i="0" u="none" strike="noStrike" baseline="30000" dirty="0">
                <a:solidFill>
                  <a:srgbClr val="000000"/>
                </a:solidFill>
                <a:latin typeface="Titillium Web" panose="00000300000000000000" pitchFamily="2" charset="0"/>
              </a:rPr>
              <a:t>Übertragung der Erkenntnisse aus dem Privilegio-Experiment auf gesellschaftliche Machtverhältnisse</a:t>
            </a:r>
          </a:p>
          <a:p>
            <a:pPr marR="1130" algn="l" rtl="0"/>
            <a:r>
              <a:rPr lang="de-DE" sz="1000" b="0" i="0" u="none" strike="noStrike" baseline="30000" dirty="0">
                <a:solidFill>
                  <a:srgbClr val="000000"/>
                </a:solidFill>
                <a:latin typeface="Titillium Web" panose="00000300000000000000" pitchFamily="2" charset="0"/>
              </a:rPr>
              <a:t>Sensibilisierung für das Zusammenspiel von emotionaler Betroffenheit und gesellschaftspolitischen Reaktionen</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Bildimpuls: Mann beißt in eine Zitrone </a:t>
            </a:r>
          </a:p>
          <a:p>
            <a:pPr marR="1130" algn="l" rtl="0"/>
            <a:r>
              <a:rPr lang="de-DE" sz="1000" b="0" i="0" u="none" strike="noStrike" baseline="30000" dirty="0">
                <a:solidFill>
                  <a:srgbClr val="000000"/>
                </a:solidFill>
                <a:latin typeface="Titillium Web" panose="00000300000000000000" pitchFamily="2" charset="0"/>
              </a:rPr>
              <a:t>Rückbezug auf das Privilegio-Experiment:</a:t>
            </a:r>
          </a:p>
          <a:p>
            <a:pPr marR="1130" algn="l" rtl="0"/>
            <a:r>
              <a:rPr lang="de-DE" sz="1000" b="0" i="0" u="none" strike="noStrike" baseline="30000" dirty="0">
                <a:solidFill>
                  <a:srgbClr val="000000"/>
                </a:solidFill>
                <a:latin typeface="Titillium Web" panose="00000300000000000000" pitchFamily="2" charset="0"/>
              </a:rPr>
              <a:t>Entzug eines zuvor willkürlich verteilten Vorteils (z. B. Spielgeld)</a:t>
            </a:r>
          </a:p>
          <a:p>
            <a:pPr marR="1130" algn="l" rtl="0"/>
            <a:r>
              <a:rPr lang="de-DE" sz="1000" b="0" i="0" u="none" strike="noStrike" baseline="30000" dirty="0">
                <a:solidFill>
                  <a:srgbClr val="000000"/>
                </a:solidFill>
                <a:latin typeface="Titillium Web" panose="00000300000000000000" pitchFamily="2" charset="0"/>
              </a:rPr>
              <a:t>Reflexion über das Gefühl, „etwas zu verlieren“, das man nicht erarbeitet hat</a:t>
            </a:r>
          </a:p>
          <a:p>
            <a:pPr marR="1130" algn="l" rtl="0"/>
            <a:r>
              <a:rPr lang="de-DE" sz="1000" b="0" i="0" u="none" strike="noStrike" baseline="30000" dirty="0">
                <a:solidFill>
                  <a:srgbClr val="000000"/>
                </a:solidFill>
                <a:latin typeface="Titillium Web" panose="00000300000000000000" pitchFamily="2" charset="0"/>
              </a:rPr>
              <a:t>Diskussion:</a:t>
            </a:r>
          </a:p>
          <a:p>
            <a:pPr marR="1130" lvl="1" algn="l" rtl="0"/>
            <a:r>
              <a:rPr lang="de-DE" sz="1000" b="0" i="0" u="none" strike="noStrike" baseline="30000" dirty="0">
                <a:solidFill>
                  <a:srgbClr val="000000"/>
                </a:solidFill>
                <a:latin typeface="Titillium Web" panose="00000300000000000000" pitchFamily="2" charset="0"/>
              </a:rPr>
              <a:t>Wie fühlt es sich an, Privilegien wieder abzugeben?</a:t>
            </a:r>
          </a:p>
          <a:p>
            <a:pPr marR="1130" lvl="1" algn="l" rtl="0"/>
            <a:r>
              <a:rPr lang="de-DE" sz="1000" b="0" i="0" u="none" strike="noStrike" baseline="30000" dirty="0">
                <a:solidFill>
                  <a:srgbClr val="000000"/>
                </a:solidFill>
                <a:latin typeface="Titillium Web" panose="00000300000000000000" pitchFamily="2" charset="0"/>
              </a:rPr>
              <a:t>Was hat das mit gesellschaftlichen Gleichstellungsdebatten zu tun?</a:t>
            </a:r>
          </a:p>
          <a:p>
            <a:pPr marR="1130" lvl="1" algn="l" rtl="0"/>
            <a:r>
              <a:rPr lang="de-DE" sz="1000" b="0" i="0" u="none" strike="noStrike" baseline="30000" dirty="0">
                <a:solidFill>
                  <a:srgbClr val="000000"/>
                </a:solidFill>
                <a:latin typeface="Titillium Web" panose="00000300000000000000" pitchFamily="2" charset="0"/>
              </a:rPr>
              <a:t>Warum empfinden Menschen Maßnahmen für mehr Gerechtigkeit manchmal als persönliche Bedrohung?</a:t>
            </a:r>
          </a:p>
          <a:p>
            <a:pPr marR="1130" algn="l" rtl="0"/>
            <a:r>
              <a:rPr lang="de-DE" sz="1000" b="0" i="0" u="none" strike="noStrike" baseline="30000" dirty="0">
                <a:solidFill>
                  <a:srgbClr val="000000"/>
                </a:solidFill>
                <a:latin typeface="Titillium Web" panose="00000300000000000000" pitchFamily="2" charset="0"/>
              </a:rPr>
              <a:t>Verknüpfung mit aktuellen gesellschaftlichen Diskursen:</a:t>
            </a:r>
          </a:p>
          <a:p>
            <a:pPr marR="1130" lvl="1" algn="l" rtl="0"/>
            <a:r>
              <a:rPr lang="de-DE" sz="1000" b="0" i="0" u="none" strike="noStrike" baseline="30000" dirty="0">
                <a:solidFill>
                  <a:srgbClr val="000000"/>
                </a:solidFill>
                <a:latin typeface="Titillium Web" panose="00000300000000000000" pitchFamily="2" charset="0"/>
              </a:rPr>
              <a:t>Debatten um Gleichstellung, Teilhabe, Diversität</a:t>
            </a:r>
          </a:p>
          <a:p>
            <a:pPr marR="1130" lvl="1" algn="l" rtl="0"/>
            <a:r>
              <a:rPr lang="de-DE" sz="1000" b="0" i="0" u="none" strike="noStrike" baseline="30000" dirty="0">
                <a:solidFill>
                  <a:srgbClr val="000000"/>
                </a:solidFill>
                <a:latin typeface="Titillium Web" panose="00000300000000000000" pitchFamily="2" charset="0"/>
              </a:rPr>
              <a:t>Emotionale Reaktionen auf Veränderungen (z. B. „</a:t>
            </a:r>
            <a:r>
              <a:rPr lang="de-DE" sz="1000" b="0" i="0" u="none" strike="noStrike" baseline="30000" dirty="0" err="1">
                <a:solidFill>
                  <a:srgbClr val="000000"/>
                </a:solidFill>
                <a:latin typeface="Titillium Web" panose="00000300000000000000" pitchFamily="2" charset="0"/>
              </a:rPr>
              <a:t>Cancel</a:t>
            </a:r>
            <a:r>
              <a:rPr lang="de-DE" sz="1000" b="0" i="0" u="none" strike="noStrike" baseline="30000" dirty="0">
                <a:solidFill>
                  <a:srgbClr val="000000"/>
                </a:solidFill>
                <a:latin typeface="Titillium Web" panose="00000300000000000000" pitchFamily="2" charset="0"/>
              </a:rPr>
              <a:t> Culture“, „Wokeness“-Kritik)</a:t>
            </a:r>
          </a:p>
          <a:p>
            <a:pPr marR="0" algn="l" rtl="0"/>
            <a:r>
              <a:rPr lang="de-DE" sz="1200" b="1" i="1" u="none" strike="noStrike" baseline="30000" dirty="0">
                <a:solidFill>
                  <a:srgbClr val="FFFFFF"/>
                </a:solidFill>
                <a:latin typeface="Titillium Web" panose="00000300000000000000" pitchFamily="2" charset="0"/>
              </a:rPr>
              <a:t>Rechtlicher Rahmen</a:t>
            </a:r>
          </a:p>
          <a:p>
            <a:pPr marR="1130" algn="l" rtl="0"/>
            <a:r>
              <a:rPr lang="de-DE" sz="1000" b="0" i="0" u="none" strike="noStrike" baseline="30000" dirty="0">
                <a:solidFill>
                  <a:srgbClr val="000000"/>
                </a:solidFill>
                <a:latin typeface="Titillium Web" panose="00000300000000000000" pitchFamily="2" charset="0"/>
              </a:rPr>
              <a:t>Privilegien sind rechtlich nicht definiert – es geht hier um soziale, kulturelle oder strukturelle Vorteile</a:t>
            </a:r>
          </a:p>
          <a:p>
            <a:pPr marR="1130" algn="l" rtl="0"/>
            <a:r>
              <a:rPr lang="de-DE" sz="1000" b="0" i="0" u="none" strike="noStrike" baseline="30000" dirty="0">
                <a:solidFill>
                  <a:srgbClr val="000000"/>
                </a:solidFill>
                <a:latin typeface="Titillium Web" panose="00000300000000000000" pitchFamily="2" charset="0"/>
              </a:rPr>
              <a:t>Das AGG schützt vor Diskriminierung, thematisiert aber keine strukturellen Privilegien</a:t>
            </a:r>
          </a:p>
          <a:p>
            <a:pPr marR="1130" algn="l" rtl="0"/>
            <a:r>
              <a:rPr lang="de-DE" sz="1000" b="0" i="0" u="none" strike="noStrike" baseline="30000" dirty="0">
                <a:solidFill>
                  <a:srgbClr val="000000"/>
                </a:solidFill>
                <a:latin typeface="Titillium Web" panose="00000300000000000000" pitchFamily="2" charset="0"/>
              </a:rPr>
              <a:t>Gleichbehandlungsgebote zielen auf den Abbau von Benachteiligung, nicht auf den Ausgleich emotional empfundener „Verluste“</a:t>
            </a:r>
          </a:p>
          <a:p>
            <a:pPr marR="1130" algn="l" rtl="0"/>
            <a:r>
              <a:rPr lang="de-DE" sz="1000" b="0" i="0" u="none" strike="noStrike" baseline="30000" dirty="0">
                <a:solidFill>
                  <a:srgbClr val="000000"/>
                </a:solidFill>
                <a:latin typeface="Titillium Web" panose="00000300000000000000" pitchFamily="2" charset="0"/>
              </a:rPr>
              <a:t>Bildungsauftrag: Förderung demokratischer Werte, Reflexion von Machtverhältnissen und Umgang mit Vielfalt</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Bildbetrachtung mit offenen Fragen</a:t>
            </a:r>
          </a:p>
          <a:p>
            <a:pPr marR="1130" algn="l" rtl="0"/>
            <a:r>
              <a:rPr lang="de-DE" sz="1000" b="0" i="0" u="none" strike="noStrike" baseline="30000" dirty="0">
                <a:solidFill>
                  <a:srgbClr val="000000"/>
                </a:solidFill>
                <a:latin typeface="Titillium Web" panose="00000300000000000000" pitchFamily="2" charset="0"/>
              </a:rPr>
              <a:t>Reflexion über das eigene Erleben im Privilegio-Experiment</a:t>
            </a:r>
          </a:p>
          <a:p>
            <a:pPr marR="1130" algn="l" rtl="0"/>
            <a:r>
              <a:rPr lang="de-DE" sz="1000" b="0" i="0" u="none" strike="noStrike" baseline="30000" dirty="0">
                <a:solidFill>
                  <a:srgbClr val="000000"/>
                </a:solidFill>
                <a:latin typeface="Titillium Web" panose="00000300000000000000" pitchFamily="2" charset="0"/>
              </a:rPr>
              <a:t>Diskussion über gesellschaftliche Deutungen von Privilegien und Gleichstellung</a:t>
            </a:r>
          </a:p>
          <a:p>
            <a:pPr marR="1130" algn="l" rtl="0"/>
            <a:r>
              <a:rPr lang="de-DE" sz="1000" b="0" i="0" u="none" strike="noStrike" baseline="30000" dirty="0">
                <a:solidFill>
                  <a:srgbClr val="000000"/>
                </a:solidFill>
                <a:latin typeface="Titillium Web" panose="00000300000000000000" pitchFamily="2" charset="0"/>
              </a:rPr>
              <a:t>Transfer: Verbindung individueller Emotionen mit strukturellen Diskriminierungsverhältnissen</a:t>
            </a:r>
            <a:endParaRPr lang="de-DE" dirty="0"/>
          </a:p>
        </p:txBody>
      </p:sp>
      <p:sp>
        <p:nvSpPr>
          <p:cNvPr id="4" name="Foliennummernplatzhalter 3">
            <a:extLst>
              <a:ext uri="{FF2B5EF4-FFF2-40B4-BE49-F238E27FC236}">
                <a16:creationId xmlns:a16="http://schemas.microsoft.com/office/drawing/2014/main" id="{FC60D9B7-162E-B153-AFF9-D25601FF7DF9}"/>
              </a:ext>
            </a:extLst>
          </p:cNvPr>
          <p:cNvSpPr>
            <a:spLocks noGrp="1"/>
          </p:cNvSpPr>
          <p:nvPr>
            <p:ph type="sldNum" sz="quarter" idx="5"/>
          </p:nvPr>
        </p:nvSpPr>
        <p:spPr/>
        <p:txBody>
          <a:bodyPr/>
          <a:lstStyle/>
          <a:p>
            <a:fld id="{7BD41E19-DC61-40F6-8C64-FAF11DE50B5A}" type="slidenum">
              <a:rPr lang="de-DE" smtClean="0"/>
              <a:t>23</a:t>
            </a:fld>
            <a:endParaRPr lang="de-DE"/>
          </a:p>
        </p:txBody>
      </p:sp>
    </p:spTree>
    <p:extLst>
      <p:ext uri="{BB962C8B-B14F-4D97-AF65-F5344CB8AC3E}">
        <p14:creationId xmlns:p14="http://schemas.microsoft.com/office/powerpoint/2010/main" val="194420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25927-6F2F-4FBC-43CE-329F6211D27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D22C6D2-31DE-1823-8115-D45A7C2D662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2654CF4-BBC1-24AE-912C-C57921EC511D}"/>
              </a:ext>
            </a:extLst>
          </p:cNvPr>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Festigung des zuvor erarbeiteten Verständnisses von Diskriminierung</a:t>
            </a:r>
          </a:p>
          <a:p>
            <a:pPr marR="1130" algn="l" rtl="0"/>
            <a:r>
              <a:rPr lang="de-DE" sz="1800" b="0" i="0" u="none" strike="noStrike" baseline="30000" dirty="0">
                <a:solidFill>
                  <a:srgbClr val="000000"/>
                </a:solidFill>
                <a:latin typeface="Titillium Web" panose="00000300000000000000" pitchFamily="2" charset="0"/>
              </a:rPr>
              <a:t>Förderung gemeinsamer Begriffsbildung und kollektiver Reflexion</a:t>
            </a:r>
          </a:p>
          <a:p>
            <a:pPr marR="1130" algn="l" rtl="0"/>
            <a:r>
              <a:rPr lang="de-DE" sz="1800" b="0" i="0" u="none" strike="noStrike" baseline="30000" dirty="0">
                <a:solidFill>
                  <a:srgbClr val="000000"/>
                </a:solidFill>
                <a:latin typeface="Titillium Web" panose="00000300000000000000" pitchFamily="2" charset="0"/>
              </a:rPr>
              <a:t>Aktivierung und Wertschätzung aller Beiträge aus der Gruppe</a:t>
            </a:r>
          </a:p>
          <a:p>
            <a:pPr marR="1130" algn="l" rtl="0"/>
            <a:r>
              <a:rPr lang="de-DE" sz="1800" b="0" i="0" u="none" strike="noStrike" baseline="30000" dirty="0">
                <a:solidFill>
                  <a:srgbClr val="000000"/>
                </a:solidFill>
                <a:latin typeface="Titillium Web" panose="00000300000000000000" pitchFamily="2" charset="0"/>
              </a:rPr>
              <a:t>Etablierung einer gemeinsamen inhaltlichen Grundlage für den weiteren Workshopverlauf</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Reflexion der bisherigen Inhalte: Was wurde gelernt? Was hat sich verändert?</a:t>
            </a:r>
          </a:p>
          <a:p>
            <a:pPr marR="1130" algn="l" rtl="0"/>
            <a:r>
              <a:rPr lang="de-DE" sz="1800" b="0" i="0" u="none" strike="noStrike" baseline="30000" dirty="0">
                <a:solidFill>
                  <a:srgbClr val="000000"/>
                </a:solidFill>
                <a:latin typeface="Titillium Web" panose="00000300000000000000" pitchFamily="2" charset="0"/>
              </a:rPr>
              <a:t>Sammlung individueller Definitionselemente durch die Teilnehmenden</a:t>
            </a:r>
          </a:p>
          <a:p>
            <a:pPr marR="1130" algn="l" rtl="0"/>
            <a:r>
              <a:rPr lang="de-DE" sz="1800" b="0" i="0" u="none" strike="noStrike" baseline="30000" dirty="0">
                <a:solidFill>
                  <a:srgbClr val="000000"/>
                </a:solidFill>
                <a:latin typeface="Titillium Web" panose="00000300000000000000" pitchFamily="2" charset="0"/>
              </a:rPr>
              <a:t>Zusammenführung der Beiträge zu einer gemeinsamen Arbeitsdefinition</a:t>
            </a:r>
          </a:p>
          <a:p>
            <a:pPr marR="1130" algn="l" rtl="0"/>
            <a:r>
              <a:rPr lang="de-DE" sz="1800" b="0" i="0" u="none" strike="noStrike" baseline="30000" dirty="0">
                <a:solidFill>
                  <a:srgbClr val="000000"/>
                </a:solidFill>
                <a:latin typeface="Titillium Web" panose="00000300000000000000" pitchFamily="2" charset="0"/>
              </a:rPr>
              <a:t>Vergleich mit der rechtlichen Definition der Antidiskriminierungsstelle und ggf. Ergänzung oder Abgleich</a:t>
            </a:r>
          </a:p>
          <a:p>
            <a:pPr marR="1130" algn="l" rtl="0"/>
            <a:r>
              <a:rPr lang="de-DE" sz="1800" b="0" i="0" u="none" strike="noStrike" baseline="30000" dirty="0">
                <a:solidFill>
                  <a:srgbClr val="000000"/>
                </a:solidFill>
                <a:latin typeface="Titillium Web" panose="00000300000000000000" pitchFamily="2" charset="0"/>
              </a:rPr>
              <a:t>Verdeutlichung: Es geht nicht um „die eine richtige“ Definition, sondern um eine verständliche, gemeinsam getragene Arbeitsgrundlage</a:t>
            </a:r>
          </a:p>
          <a:p>
            <a:pPr marR="0" algn="l" rtl="0"/>
            <a:r>
              <a:rPr lang="de-DE" sz="1800" b="1" i="1" u="none" strike="noStrike" baseline="30000" dirty="0">
                <a:solidFill>
                  <a:srgbClr val="FFFFFF"/>
                </a:solidFill>
                <a:latin typeface="Titillium Web" panose="00000300000000000000" pitchFamily="2" charset="0"/>
              </a:rPr>
              <a:t>Methoden</a:t>
            </a:r>
          </a:p>
          <a:p>
            <a:pPr marR="1130" algn="l" rtl="0"/>
            <a:r>
              <a:rPr lang="de-DE" sz="1800" b="0" i="0" u="none" strike="noStrike" baseline="30000" dirty="0" err="1">
                <a:solidFill>
                  <a:srgbClr val="000000"/>
                </a:solidFill>
                <a:latin typeface="Titillium Web" panose="00000300000000000000" pitchFamily="2" charset="0"/>
              </a:rPr>
              <a:t>Mentimeter</a:t>
            </a:r>
            <a:r>
              <a:rPr lang="de-DE" sz="1800" b="0" i="0" u="none" strike="noStrike" baseline="30000" dirty="0">
                <a:solidFill>
                  <a:srgbClr val="000000"/>
                </a:solidFill>
                <a:latin typeface="Titillium Web" panose="00000300000000000000" pitchFamily="2" charset="0"/>
              </a:rPr>
              <a:t>-Abfrage (z. B. offene Frage: „Was bedeutet für dich Diskriminierung?“ oder „Wie würdest du Diskriminierung in einem Satz erklären?“)</a:t>
            </a:r>
          </a:p>
          <a:p>
            <a:pPr marR="1130" algn="l" rtl="0"/>
            <a:r>
              <a:rPr lang="de-DE" sz="1800" b="0" i="0" u="none" strike="noStrike" baseline="30000" dirty="0">
                <a:solidFill>
                  <a:srgbClr val="000000"/>
                </a:solidFill>
                <a:latin typeface="Titillium Web" panose="00000300000000000000" pitchFamily="2" charset="0"/>
              </a:rPr>
              <a:t>Alternativ: Kartenabfrage oder Online-Pinnwand (z. B. </a:t>
            </a:r>
            <a:r>
              <a:rPr lang="de-DE" sz="1800" b="0" i="0" u="none" strike="noStrike" baseline="30000" dirty="0" err="1">
                <a:solidFill>
                  <a:srgbClr val="000000"/>
                </a:solidFill>
                <a:latin typeface="Titillium Web" panose="00000300000000000000" pitchFamily="2" charset="0"/>
              </a:rPr>
              <a:t>Padlet</a:t>
            </a:r>
            <a:r>
              <a:rPr lang="de-DE" sz="1800" b="0" i="0" u="none" strike="noStrike" baseline="30000" dirty="0">
                <a:solidFill>
                  <a:srgbClr val="000000"/>
                </a:solidFill>
                <a:latin typeface="Titillium Web" panose="00000300000000000000" pitchFamily="2" charset="0"/>
              </a:rPr>
              <a:t>, </a:t>
            </a:r>
            <a:r>
              <a:rPr lang="de-DE" sz="1800" b="0" i="0" u="none" strike="noStrike" baseline="30000" dirty="0" err="1">
                <a:solidFill>
                  <a:srgbClr val="000000"/>
                </a:solidFill>
                <a:latin typeface="Titillium Web" panose="00000300000000000000" pitchFamily="2" charset="0"/>
              </a:rPr>
              <a:t>TaskCards</a:t>
            </a:r>
            <a:r>
              <a:rPr lang="de-DE" sz="1800" b="0" i="0" u="none" strike="noStrike" baseline="30000" dirty="0">
                <a:solidFill>
                  <a:srgbClr val="000000"/>
                </a:solidFill>
                <a:latin typeface="Titillium Web" panose="00000300000000000000" pitchFamily="2" charset="0"/>
              </a:rPr>
              <a:t>)</a:t>
            </a:r>
          </a:p>
          <a:p>
            <a:pPr marR="1130" algn="l" rtl="0"/>
            <a:r>
              <a:rPr lang="de-DE" sz="1800" b="0" i="0" u="none" strike="noStrike" baseline="30000" dirty="0">
                <a:solidFill>
                  <a:srgbClr val="000000"/>
                </a:solidFill>
                <a:latin typeface="Titillium Web" panose="00000300000000000000" pitchFamily="2" charset="0"/>
              </a:rPr>
              <a:t>Gemeinsames Sichtbarmachen aller Begriffe (Projektion oder Tafel)</a:t>
            </a:r>
          </a:p>
          <a:p>
            <a:pPr marR="1130" algn="l" rtl="0"/>
            <a:r>
              <a:rPr lang="de-DE" sz="1800" b="0" i="0" u="none" strike="noStrike" baseline="30000" dirty="0">
                <a:solidFill>
                  <a:srgbClr val="000000"/>
                </a:solidFill>
                <a:latin typeface="Titillium Web" panose="00000300000000000000" pitchFamily="2" charset="0"/>
              </a:rPr>
              <a:t>Moderation geht die Beiträge durch, sortiert, clustert, stellt Verständnisfragen</a:t>
            </a:r>
          </a:p>
          <a:p>
            <a:pPr marR="1130" algn="l" rtl="0"/>
            <a:r>
              <a:rPr lang="de-DE" sz="1800" b="0" i="0" u="none" strike="noStrike" baseline="30000" dirty="0">
                <a:solidFill>
                  <a:srgbClr val="000000"/>
                </a:solidFill>
                <a:latin typeface="Titillium Web" panose="00000300000000000000" pitchFamily="2" charset="0"/>
              </a:rPr>
              <a:t>Abschluss: Moderierende Person formuliert – idealerweise im Dialog mit der Gruppe – eine gemeinsame Definition, die notiert oder visualisiert wird (z. B. auf Flipchart, Plakat, digitales Whiteboard)</a:t>
            </a:r>
          </a:p>
          <a:p>
            <a:pPr marR="1130" algn="l" rtl="0"/>
            <a:r>
              <a:rPr lang="de-DE" sz="1800" b="0" i="0" u="none" strike="noStrike" baseline="30000" dirty="0">
                <a:solidFill>
                  <a:srgbClr val="000000"/>
                </a:solidFill>
                <a:latin typeface="Titillium Web" panose="00000300000000000000" pitchFamily="2" charset="0"/>
              </a:rPr>
              <a:t>Optional: Fotodokumentation der Definition für spätere Verwendung</a:t>
            </a:r>
          </a:p>
          <a:p>
            <a:endParaRPr lang="de-DE" dirty="0"/>
          </a:p>
        </p:txBody>
      </p:sp>
      <p:sp>
        <p:nvSpPr>
          <p:cNvPr id="4" name="Foliennummernplatzhalter 3">
            <a:extLst>
              <a:ext uri="{FF2B5EF4-FFF2-40B4-BE49-F238E27FC236}">
                <a16:creationId xmlns:a16="http://schemas.microsoft.com/office/drawing/2014/main" id="{A673E608-EDE4-EAD6-D4F2-0895C1713559}"/>
              </a:ext>
            </a:extLst>
          </p:cNvPr>
          <p:cNvSpPr>
            <a:spLocks noGrp="1"/>
          </p:cNvSpPr>
          <p:nvPr>
            <p:ph type="sldNum" sz="quarter" idx="5"/>
          </p:nvPr>
        </p:nvSpPr>
        <p:spPr/>
        <p:txBody>
          <a:bodyPr/>
          <a:lstStyle/>
          <a:p>
            <a:fld id="{7BD41E19-DC61-40F6-8C64-FAF11DE50B5A}" type="slidenum">
              <a:rPr lang="de-DE" smtClean="0"/>
              <a:t>24</a:t>
            </a:fld>
            <a:endParaRPr lang="de-DE"/>
          </a:p>
        </p:txBody>
      </p:sp>
    </p:spTree>
    <p:extLst>
      <p:ext uri="{BB962C8B-B14F-4D97-AF65-F5344CB8AC3E}">
        <p14:creationId xmlns:p14="http://schemas.microsoft.com/office/powerpoint/2010/main" val="2186256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Stärkung des Selbstwertgefühls und des persönlichen Bezugs zum Thema</a:t>
            </a:r>
          </a:p>
          <a:p>
            <a:pPr marR="1130" algn="l" rtl="0"/>
            <a:r>
              <a:rPr lang="de-DE" sz="1800" b="0" i="0" u="none" strike="noStrike" baseline="30000" dirty="0">
                <a:solidFill>
                  <a:srgbClr val="000000"/>
                </a:solidFill>
                <a:latin typeface="Titillium Web" panose="00000300000000000000" pitchFamily="2" charset="0"/>
              </a:rPr>
              <a:t>Förderung eines positiven, wertschätzenden Gruppenklimas</a:t>
            </a:r>
          </a:p>
          <a:p>
            <a:pPr marR="1130" algn="l" rtl="0"/>
            <a:r>
              <a:rPr lang="de-DE" sz="1800" b="0" i="0" u="none" strike="noStrike" baseline="30000" dirty="0">
                <a:solidFill>
                  <a:srgbClr val="000000"/>
                </a:solidFill>
                <a:latin typeface="Titillium Web" panose="00000300000000000000" pitchFamily="2" charset="0"/>
              </a:rPr>
              <a:t>Erinnerung an individuelle Ressourcen und Vielfalt persönlicher Eigenschaften</a:t>
            </a:r>
          </a:p>
          <a:p>
            <a:pPr marR="1130" algn="l" rtl="0"/>
            <a:r>
              <a:rPr lang="de-DE" sz="1800" b="0" i="0" u="none" strike="noStrike" baseline="30000" dirty="0">
                <a:solidFill>
                  <a:srgbClr val="000000"/>
                </a:solidFill>
                <a:latin typeface="Titillium Web" panose="00000300000000000000" pitchFamily="2" charset="0"/>
              </a:rPr>
              <a:t>Balance zwischen kognitiver und emotionaler Workshop-Ebene</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5–8 Teilnehmende lesen jeweils drei ihrer zuvor notierten persönlichen Stärken vor</a:t>
            </a:r>
          </a:p>
          <a:p>
            <a:pPr marR="1130" algn="l" rtl="0"/>
            <a:r>
              <a:rPr lang="de-DE" sz="1800" b="0" i="0" u="none" strike="noStrike" baseline="30000" dirty="0">
                <a:solidFill>
                  <a:srgbClr val="000000"/>
                </a:solidFill>
                <a:latin typeface="Titillium Web" panose="00000300000000000000" pitchFamily="2" charset="0"/>
              </a:rPr>
              <a:t>Ziel ist nicht die Bewertung, sondern das Sichtbarmachen von Vielfalt, Selbstbild und Ressourcen</a:t>
            </a:r>
          </a:p>
          <a:p>
            <a:pPr marR="1130" algn="l" rtl="0"/>
            <a:r>
              <a:rPr lang="de-DE" sz="1800" b="0" i="0" u="none" strike="noStrike" baseline="30000" dirty="0">
                <a:solidFill>
                  <a:srgbClr val="000000"/>
                </a:solidFill>
                <a:latin typeface="Titillium Web" panose="00000300000000000000" pitchFamily="2" charset="0"/>
              </a:rPr>
              <a:t>Ermutigung: Stärken dürfen unkonventionell oder humorvoll sein</a:t>
            </a:r>
          </a:p>
          <a:p>
            <a:pPr marR="1130" algn="l" rtl="0"/>
            <a:r>
              <a:rPr lang="de-DE" sz="1800" b="0" i="0" u="none" strike="noStrike" baseline="30000" dirty="0">
                <a:solidFill>
                  <a:srgbClr val="000000"/>
                </a:solidFill>
                <a:latin typeface="Titillium Web" panose="00000300000000000000" pitchFamily="2" charset="0"/>
              </a:rPr>
              <a:t>Kein Kommentieren oder Bewerten durch andere Teilnehmende</a:t>
            </a:r>
          </a:p>
          <a:p>
            <a:pPr marR="0" algn="l" rtl="0"/>
            <a:r>
              <a:rPr lang="de-DE" sz="1800" b="1" i="1" u="none" strike="noStrike" baseline="30000" dirty="0">
                <a:solidFill>
                  <a:srgbClr val="FFFFFF"/>
                </a:solidFill>
                <a:latin typeface="Titillium Web" panose="00000300000000000000" pitchFamily="2" charset="0"/>
              </a:rPr>
              <a:t>Methoden</a:t>
            </a:r>
          </a:p>
          <a:p>
            <a:pPr marR="1130" algn="l" rtl="0"/>
            <a:r>
              <a:rPr lang="de-DE" sz="1800" b="0" i="0" u="none" strike="noStrike" baseline="30000" dirty="0">
                <a:solidFill>
                  <a:srgbClr val="000000"/>
                </a:solidFill>
                <a:latin typeface="Titillium Web" panose="00000300000000000000" pitchFamily="2" charset="0"/>
              </a:rPr>
              <a:t>Einzelvortrag im Plenum (frei oder vorgelesen)</a:t>
            </a:r>
          </a:p>
          <a:p>
            <a:pPr marR="1130" algn="l" rtl="0"/>
            <a:r>
              <a:rPr lang="de-DE" sz="1800" b="0" i="0" u="none" strike="noStrike" baseline="30000" dirty="0">
                <a:solidFill>
                  <a:srgbClr val="000000"/>
                </a:solidFill>
                <a:latin typeface="Titillium Web" panose="00000300000000000000" pitchFamily="2" charset="0"/>
              </a:rPr>
              <a:t>Kurzmoderation zur Erinnerung: „Ihr erinnert euch – wir wollten heute im Laufe des Tages eure Stärken sichtbar machen. Wer mag, liest jetzt drei seiner Stärken vor.“</a:t>
            </a:r>
          </a:p>
          <a:p>
            <a:pPr marR="1130" algn="l" rtl="0"/>
            <a:r>
              <a:rPr lang="de-DE" sz="1800" b="0" i="0" u="none" strike="noStrike" baseline="30000" dirty="0">
                <a:solidFill>
                  <a:srgbClr val="000000"/>
                </a:solidFill>
                <a:latin typeface="Titillium Web" panose="00000300000000000000" pitchFamily="2" charset="0"/>
              </a:rPr>
              <a:t>Freiwilligkeit: Keine Pflicht, Teilnahme kann abgelehnt oder auf später verschoben werden</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25</a:t>
            </a:fld>
            <a:endParaRPr lang="de-DE"/>
          </a:p>
        </p:txBody>
      </p:sp>
    </p:spTree>
    <p:extLst>
      <p:ext uri="{BB962C8B-B14F-4D97-AF65-F5344CB8AC3E}">
        <p14:creationId xmlns:p14="http://schemas.microsoft.com/office/powerpoint/2010/main" val="495925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Aktivierung persönlicher Erfahrungen und Beobachtungen</a:t>
            </a:r>
          </a:p>
          <a:p>
            <a:pPr marR="1130" algn="l" rtl="0"/>
            <a:r>
              <a:rPr lang="de-DE" sz="1800" b="0" i="0" u="none" strike="noStrike" baseline="30000" dirty="0">
                <a:solidFill>
                  <a:srgbClr val="000000"/>
                </a:solidFill>
                <a:latin typeface="Titillium Web" panose="00000300000000000000" pitchFamily="2" charset="0"/>
              </a:rPr>
              <a:t>Förderung eines gemeinsamen Verständnisses für die Relevanz des Themas</a:t>
            </a:r>
          </a:p>
          <a:p>
            <a:pPr marR="1130" algn="l" rtl="0"/>
            <a:r>
              <a:rPr lang="de-DE" sz="1800" b="0" i="0" u="none" strike="noStrike" baseline="30000" dirty="0">
                <a:solidFill>
                  <a:srgbClr val="000000"/>
                </a:solidFill>
                <a:latin typeface="Titillium Web" panose="00000300000000000000" pitchFamily="2" charset="0"/>
              </a:rPr>
              <a:t>Reflexion über eigene Positionierung: Betroffenheit, Beobachtung, Beteiligung</a:t>
            </a:r>
          </a:p>
          <a:p>
            <a:pPr marR="1130" algn="l" rtl="0"/>
            <a:r>
              <a:rPr lang="de-DE" sz="1800" b="0" i="0" u="none" strike="noStrike" baseline="30000" dirty="0">
                <a:solidFill>
                  <a:srgbClr val="000000"/>
                </a:solidFill>
                <a:latin typeface="Titillium Web" panose="00000300000000000000" pitchFamily="2" charset="0"/>
              </a:rPr>
              <a:t>Sichtbarmachung von Wissensständen, Unsicherheiten und Handlungswissen</a:t>
            </a:r>
          </a:p>
          <a:p>
            <a:pPr marR="1130" algn="l" rtl="0"/>
            <a:r>
              <a:rPr lang="de-DE" sz="1800" b="0" i="0" u="none" strike="noStrike" baseline="30000" dirty="0">
                <a:solidFill>
                  <a:srgbClr val="000000"/>
                </a:solidFill>
                <a:latin typeface="Titillium Web" panose="00000300000000000000" pitchFamily="2" charset="0"/>
              </a:rPr>
              <a:t>Impuls für eine offene, ehrliche und respektvolle Gesprächskultur</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Einführung in die Abfrage: Die Teilnehmenden beantworten fünf Fragen anonym über </a:t>
            </a:r>
            <a:r>
              <a:rPr lang="de-DE" sz="1800" b="0" i="0" u="none" strike="noStrike" baseline="30000" dirty="0" err="1">
                <a:solidFill>
                  <a:srgbClr val="000000"/>
                </a:solidFill>
                <a:latin typeface="Titillium Web" panose="00000300000000000000" pitchFamily="2" charset="0"/>
              </a:rPr>
              <a:t>Mentimeter</a:t>
            </a:r>
            <a:r>
              <a:rPr lang="de-DE" sz="1800" b="0" i="0" u="none" strike="noStrike" baseline="30000" dirty="0">
                <a:solidFill>
                  <a:srgbClr val="000000"/>
                </a:solidFill>
                <a:latin typeface="Titillium Web" panose="00000300000000000000" pitchFamily="2" charset="0"/>
              </a:rPr>
              <a:t> (oder ein vergleichbares Tool)</a:t>
            </a:r>
          </a:p>
          <a:p>
            <a:pPr marR="1130" algn="l" rtl="0"/>
            <a:r>
              <a:rPr lang="de-DE" sz="1800" b="0" i="0" u="none" strike="noStrike" baseline="30000" dirty="0">
                <a:solidFill>
                  <a:srgbClr val="000000"/>
                </a:solidFill>
                <a:latin typeface="Titillium Web" panose="00000300000000000000" pitchFamily="2" charset="0"/>
              </a:rPr>
              <a:t>Ziel: Ein ehrliches, geschütztes Stimmungsbild ohne Angst vor Wertung</a:t>
            </a:r>
          </a:p>
          <a:p>
            <a:pPr marR="1130" algn="l" rtl="0"/>
            <a:r>
              <a:rPr lang="de-DE" sz="1800" b="0" i="0" u="none" strike="noStrike" baseline="30000" dirty="0">
                <a:solidFill>
                  <a:srgbClr val="000000"/>
                </a:solidFill>
                <a:latin typeface="Titillium Web" panose="00000300000000000000" pitchFamily="2" charset="0"/>
              </a:rPr>
              <a:t>Gemeinsames Betrachten und Besprechen der Ergebnisse</a:t>
            </a:r>
          </a:p>
          <a:p>
            <a:pPr marR="0" algn="l" rtl="0"/>
            <a:r>
              <a:rPr lang="de-DE" sz="1800" b="1" i="1" u="none" strike="noStrike" baseline="30000" dirty="0">
                <a:solidFill>
                  <a:srgbClr val="FFFFFF"/>
                </a:solidFill>
                <a:latin typeface="Titillium Web" panose="00000300000000000000" pitchFamily="2" charset="0"/>
              </a:rPr>
              <a:t>Fragen:</a:t>
            </a:r>
          </a:p>
          <a:p>
            <a:pPr marR="1130" algn="l" rtl="0"/>
            <a:r>
              <a:rPr lang="de-DE" sz="1800" b="0" i="0" u="none" strike="noStrike" baseline="30000" dirty="0">
                <a:solidFill>
                  <a:srgbClr val="000000"/>
                </a:solidFill>
                <a:latin typeface="Titillium Web" panose="00000300000000000000" pitchFamily="2" charset="0"/>
              </a:rPr>
              <a:t>Hast du auf Grundlage unserer gemeinsamen Definition bereits Diskriminierung selbst erfahren?</a:t>
            </a:r>
          </a:p>
          <a:p>
            <a:pPr marR="1130" algn="l" rtl="0"/>
            <a:r>
              <a:rPr lang="de-DE" sz="1800" b="0" i="0" u="none" strike="noStrike" baseline="30000" dirty="0">
                <a:solidFill>
                  <a:srgbClr val="000000"/>
                </a:solidFill>
                <a:latin typeface="Titillium Web" panose="00000300000000000000" pitchFamily="2" charset="0"/>
              </a:rPr>
              <a:t>Hast du Diskriminierung bei anderen erlebt oder beobachtet?</a:t>
            </a:r>
          </a:p>
          <a:p>
            <a:pPr marR="1130" algn="l" rtl="0"/>
            <a:r>
              <a:rPr lang="de-DE" sz="1800" b="0" i="0" u="none" strike="noStrike" baseline="30000" dirty="0">
                <a:solidFill>
                  <a:srgbClr val="000000"/>
                </a:solidFill>
                <a:latin typeface="Titillium Web" panose="00000300000000000000" pitchFamily="2" charset="0"/>
              </a:rPr>
              <a:t>Kennst du Strategien, Möglichkeiten oder Anlaufstellen, die bei Diskriminierung helfen?</a:t>
            </a:r>
          </a:p>
          <a:p>
            <a:pPr marR="1130" algn="l" rtl="0"/>
            <a:r>
              <a:rPr lang="de-DE" sz="1800" b="0" i="0" u="none" strike="noStrike" baseline="30000" dirty="0">
                <a:solidFill>
                  <a:srgbClr val="000000"/>
                </a:solidFill>
                <a:latin typeface="Titillium Web" panose="00000300000000000000" pitchFamily="2" charset="0"/>
              </a:rPr>
              <a:t>Ist Diskriminierung strafbar?</a:t>
            </a:r>
          </a:p>
          <a:p>
            <a:pPr marR="1130" algn="l" rtl="0"/>
            <a:r>
              <a:rPr lang="de-DE" sz="1800" b="0" i="0" u="none" strike="noStrike" baseline="30000" dirty="0">
                <a:solidFill>
                  <a:srgbClr val="000000"/>
                </a:solidFill>
                <a:latin typeface="Titillium Web" panose="00000300000000000000" pitchFamily="2" charset="0"/>
              </a:rPr>
              <a:t>Wer hat schon einmal jemanden diskriminiert?</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27</a:t>
            </a:fld>
            <a:endParaRPr lang="de-DE"/>
          </a:p>
        </p:txBody>
      </p:sp>
    </p:spTree>
    <p:extLst>
      <p:ext uri="{BB962C8B-B14F-4D97-AF65-F5344CB8AC3E}">
        <p14:creationId xmlns:p14="http://schemas.microsoft.com/office/powerpoint/2010/main" val="2314905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Aktivierung persönlicher Erfahrungen und Beobachtungen</a:t>
            </a:r>
          </a:p>
          <a:p>
            <a:pPr marR="1130" algn="l" rtl="0"/>
            <a:r>
              <a:rPr lang="de-DE" sz="1800" b="0" i="0" u="none" strike="noStrike" baseline="30000" dirty="0">
                <a:solidFill>
                  <a:srgbClr val="000000"/>
                </a:solidFill>
                <a:latin typeface="Titillium Web" panose="00000300000000000000" pitchFamily="2" charset="0"/>
              </a:rPr>
              <a:t>Förderung eines gemeinsamen Verständnisses für die Relevanz des Themas</a:t>
            </a:r>
          </a:p>
          <a:p>
            <a:pPr marR="1130" algn="l" rtl="0"/>
            <a:r>
              <a:rPr lang="de-DE" sz="1800" b="0" i="0" u="none" strike="noStrike" baseline="30000" dirty="0">
                <a:solidFill>
                  <a:srgbClr val="000000"/>
                </a:solidFill>
                <a:latin typeface="Titillium Web" panose="00000300000000000000" pitchFamily="2" charset="0"/>
              </a:rPr>
              <a:t>Reflexion über eigene Positionierung: Betroffenheit, Beobachtung, Beteiligung</a:t>
            </a:r>
          </a:p>
          <a:p>
            <a:pPr marR="1130" algn="l" rtl="0"/>
            <a:r>
              <a:rPr lang="de-DE" sz="1800" b="0" i="0" u="none" strike="noStrike" baseline="30000" dirty="0">
                <a:solidFill>
                  <a:srgbClr val="000000"/>
                </a:solidFill>
                <a:latin typeface="Titillium Web" panose="00000300000000000000" pitchFamily="2" charset="0"/>
              </a:rPr>
              <a:t>Sichtbarmachung von Wissensständen, Unsicherheiten und Handlungswissen</a:t>
            </a:r>
          </a:p>
          <a:p>
            <a:pPr marR="1130" algn="l" rtl="0"/>
            <a:r>
              <a:rPr lang="de-DE" sz="1800" b="0" i="0" u="none" strike="noStrike" baseline="30000" dirty="0">
                <a:solidFill>
                  <a:srgbClr val="000000"/>
                </a:solidFill>
                <a:latin typeface="Titillium Web" panose="00000300000000000000" pitchFamily="2" charset="0"/>
              </a:rPr>
              <a:t>Impuls für eine offene, ehrliche und respektvolle Gesprächskultur</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Einführung in die Abfrage: Die Teilnehmenden beantworten fünf Fragen anonym über </a:t>
            </a:r>
            <a:r>
              <a:rPr lang="de-DE" sz="1800" b="0" i="0" u="none" strike="noStrike" baseline="30000" dirty="0" err="1">
                <a:solidFill>
                  <a:srgbClr val="000000"/>
                </a:solidFill>
                <a:latin typeface="Titillium Web" panose="00000300000000000000" pitchFamily="2" charset="0"/>
              </a:rPr>
              <a:t>Mentimeter</a:t>
            </a:r>
            <a:r>
              <a:rPr lang="de-DE" sz="1800" b="0" i="0" u="none" strike="noStrike" baseline="30000" dirty="0">
                <a:solidFill>
                  <a:srgbClr val="000000"/>
                </a:solidFill>
                <a:latin typeface="Titillium Web" panose="00000300000000000000" pitchFamily="2" charset="0"/>
              </a:rPr>
              <a:t> (oder ein vergleichbares Tool)</a:t>
            </a:r>
          </a:p>
          <a:p>
            <a:pPr marR="1130" algn="l" rtl="0"/>
            <a:r>
              <a:rPr lang="de-DE" sz="1800" b="0" i="0" u="none" strike="noStrike" baseline="30000" dirty="0">
                <a:solidFill>
                  <a:srgbClr val="000000"/>
                </a:solidFill>
                <a:latin typeface="Titillium Web" panose="00000300000000000000" pitchFamily="2" charset="0"/>
              </a:rPr>
              <a:t>Ziel: Ein ehrliches, geschütztes Stimmungsbild ohne Angst vor Wertung</a:t>
            </a:r>
          </a:p>
          <a:p>
            <a:pPr marR="1130" algn="l" rtl="0"/>
            <a:r>
              <a:rPr lang="de-DE" sz="1800" b="0" i="0" u="none" strike="noStrike" baseline="30000" dirty="0">
                <a:solidFill>
                  <a:srgbClr val="000000"/>
                </a:solidFill>
                <a:latin typeface="Titillium Web" panose="00000300000000000000" pitchFamily="2" charset="0"/>
              </a:rPr>
              <a:t>Gemeinsames Betrachten und Besprechen der Ergebnisse</a:t>
            </a:r>
          </a:p>
          <a:p>
            <a:pPr marR="0" algn="l" rtl="0"/>
            <a:r>
              <a:rPr lang="de-DE" sz="1800" b="1" i="1" u="none" strike="noStrike" baseline="30000" dirty="0">
                <a:solidFill>
                  <a:srgbClr val="FFFFFF"/>
                </a:solidFill>
                <a:latin typeface="Titillium Web" panose="00000300000000000000" pitchFamily="2" charset="0"/>
              </a:rPr>
              <a:t>Fragen:</a:t>
            </a:r>
          </a:p>
          <a:p>
            <a:pPr marR="1130" algn="l" rtl="0"/>
            <a:r>
              <a:rPr lang="de-DE" sz="1800" b="0" i="0" u="none" strike="noStrike" baseline="30000" dirty="0">
                <a:solidFill>
                  <a:srgbClr val="000000"/>
                </a:solidFill>
                <a:latin typeface="Titillium Web" panose="00000300000000000000" pitchFamily="2" charset="0"/>
              </a:rPr>
              <a:t>Hast du auf Grundlage unserer gemeinsamen Definition bereits Diskriminierung selbst erfahren?</a:t>
            </a:r>
          </a:p>
          <a:p>
            <a:pPr marR="1130" algn="l" rtl="0"/>
            <a:r>
              <a:rPr lang="de-DE" sz="1800" b="0" i="0" u="none" strike="noStrike" baseline="30000" dirty="0">
                <a:solidFill>
                  <a:srgbClr val="000000"/>
                </a:solidFill>
                <a:latin typeface="Titillium Web" panose="00000300000000000000" pitchFamily="2" charset="0"/>
              </a:rPr>
              <a:t>Hast du Diskriminierung bei anderen erlebt oder beobachtet?</a:t>
            </a:r>
          </a:p>
          <a:p>
            <a:pPr marR="1130" algn="l" rtl="0"/>
            <a:r>
              <a:rPr lang="de-DE" sz="1800" b="0" i="0" u="none" strike="noStrike" baseline="30000" dirty="0">
                <a:solidFill>
                  <a:srgbClr val="000000"/>
                </a:solidFill>
                <a:latin typeface="Titillium Web" panose="00000300000000000000" pitchFamily="2" charset="0"/>
              </a:rPr>
              <a:t>Kennst du Strategien, Möglichkeiten oder Anlaufstellen, die bei Diskriminierung helfen?</a:t>
            </a:r>
          </a:p>
          <a:p>
            <a:pPr marR="1130" algn="l" rtl="0"/>
            <a:r>
              <a:rPr lang="de-DE" sz="1800" b="0" i="0" u="none" strike="noStrike" baseline="30000" dirty="0">
                <a:solidFill>
                  <a:srgbClr val="000000"/>
                </a:solidFill>
                <a:latin typeface="Titillium Web" panose="00000300000000000000" pitchFamily="2" charset="0"/>
              </a:rPr>
              <a:t>Ist Diskriminierung strafbar?</a:t>
            </a:r>
          </a:p>
          <a:p>
            <a:pPr marR="1130" algn="l" rtl="0"/>
            <a:r>
              <a:rPr lang="de-DE" sz="1800" b="0" i="0" u="none" strike="noStrike" baseline="30000" dirty="0">
                <a:solidFill>
                  <a:srgbClr val="000000"/>
                </a:solidFill>
                <a:latin typeface="Titillium Web" panose="00000300000000000000" pitchFamily="2" charset="0"/>
              </a:rPr>
              <a:t>Wer hat schon einmal jemanden diskriminiert?</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28</a:t>
            </a:fld>
            <a:endParaRPr lang="de-DE"/>
          </a:p>
        </p:txBody>
      </p:sp>
    </p:spTree>
    <p:extLst>
      <p:ext uri="{BB962C8B-B14F-4D97-AF65-F5344CB8AC3E}">
        <p14:creationId xmlns:p14="http://schemas.microsoft.com/office/powerpoint/2010/main" val="557423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Aktivierung persönlicher Erfahrungen und Beobachtungen</a:t>
            </a:r>
          </a:p>
          <a:p>
            <a:pPr marR="1130" algn="l" rtl="0"/>
            <a:r>
              <a:rPr lang="de-DE" sz="1800" b="0" i="0" u="none" strike="noStrike" baseline="30000" dirty="0">
                <a:solidFill>
                  <a:srgbClr val="000000"/>
                </a:solidFill>
                <a:latin typeface="Titillium Web" panose="00000300000000000000" pitchFamily="2" charset="0"/>
              </a:rPr>
              <a:t>Förderung eines gemeinsamen Verständnisses für die Relevanz des Themas</a:t>
            </a:r>
          </a:p>
          <a:p>
            <a:pPr marR="1130" algn="l" rtl="0"/>
            <a:r>
              <a:rPr lang="de-DE" sz="1800" b="0" i="0" u="none" strike="noStrike" baseline="30000" dirty="0">
                <a:solidFill>
                  <a:srgbClr val="000000"/>
                </a:solidFill>
                <a:latin typeface="Titillium Web" panose="00000300000000000000" pitchFamily="2" charset="0"/>
              </a:rPr>
              <a:t>Reflexion über eigene Positionierung: Betroffenheit, Beobachtung, Beteiligung</a:t>
            </a:r>
          </a:p>
          <a:p>
            <a:pPr marR="1130" algn="l" rtl="0"/>
            <a:r>
              <a:rPr lang="de-DE" sz="1800" b="0" i="0" u="none" strike="noStrike" baseline="30000" dirty="0">
                <a:solidFill>
                  <a:srgbClr val="000000"/>
                </a:solidFill>
                <a:latin typeface="Titillium Web" panose="00000300000000000000" pitchFamily="2" charset="0"/>
              </a:rPr>
              <a:t>Sichtbarmachung von Wissensständen, Unsicherheiten und Handlungswissen</a:t>
            </a:r>
          </a:p>
          <a:p>
            <a:pPr marR="1130" algn="l" rtl="0"/>
            <a:r>
              <a:rPr lang="de-DE" sz="1800" b="0" i="0" u="none" strike="noStrike" baseline="30000" dirty="0">
                <a:solidFill>
                  <a:srgbClr val="000000"/>
                </a:solidFill>
                <a:latin typeface="Titillium Web" panose="00000300000000000000" pitchFamily="2" charset="0"/>
              </a:rPr>
              <a:t>Impuls für eine offene, ehrliche und respektvolle Gesprächskultur</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Einführung in die Abfrage: Die Teilnehmenden beantworten fünf Fragen anonym über </a:t>
            </a:r>
            <a:r>
              <a:rPr lang="de-DE" sz="1800" b="0" i="0" u="none" strike="noStrike" baseline="30000" dirty="0" err="1">
                <a:solidFill>
                  <a:srgbClr val="000000"/>
                </a:solidFill>
                <a:latin typeface="Titillium Web" panose="00000300000000000000" pitchFamily="2" charset="0"/>
              </a:rPr>
              <a:t>Mentimeter</a:t>
            </a:r>
            <a:r>
              <a:rPr lang="de-DE" sz="1800" b="0" i="0" u="none" strike="noStrike" baseline="30000" dirty="0">
                <a:solidFill>
                  <a:srgbClr val="000000"/>
                </a:solidFill>
                <a:latin typeface="Titillium Web" panose="00000300000000000000" pitchFamily="2" charset="0"/>
              </a:rPr>
              <a:t> (oder ein vergleichbares Tool)</a:t>
            </a:r>
          </a:p>
          <a:p>
            <a:pPr marR="1130" algn="l" rtl="0"/>
            <a:r>
              <a:rPr lang="de-DE" sz="1800" b="0" i="0" u="none" strike="noStrike" baseline="30000" dirty="0">
                <a:solidFill>
                  <a:srgbClr val="000000"/>
                </a:solidFill>
                <a:latin typeface="Titillium Web" panose="00000300000000000000" pitchFamily="2" charset="0"/>
              </a:rPr>
              <a:t>Ziel: Ein ehrliches, geschütztes Stimmungsbild ohne Angst vor Wertung</a:t>
            </a:r>
          </a:p>
          <a:p>
            <a:pPr marR="1130" algn="l" rtl="0"/>
            <a:r>
              <a:rPr lang="de-DE" sz="1800" b="0" i="0" u="none" strike="noStrike" baseline="30000" dirty="0">
                <a:solidFill>
                  <a:srgbClr val="000000"/>
                </a:solidFill>
                <a:latin typeface="Titillium Web" panose="00000300000000000000" pitchFamily="2" charset="0"/>
              </a:rPr>
              <a:t>Gemeinsames Betrachten und Besprechen der Ergebnisse</a:t>
            </a:r>
          </a:p>
          <a:p>
            <a:pPr marR="0" algn="l" rtl="0"/>
            <a:r>
              <a:rPr lang="de-DE" sz="1800" b="1" i="1" u="none" strike="noStrike" baseline="30000" dirty="0">
                <a:solidFill>
                  <a:srgbClr val="FFFFFF"/>
                </a:solidFill>
                <a:latin typeface="Titillium Web" panose="00000300000000000000" pitchFamily="2" charset="0"/>
              </a:rPr>
              <a:t>Fragen:</a:t>
            </a:r>
          </a:p>
          <a:p>
            <a:pPr marR="1130" algn="l" rtl="0"/>
            <a:r>
              <a:rPr lang="de-DE" sz="1800" b="0" i="0" u="none" strike="noStrike" baseline="30000" dirty="0">
                <a:solidFill>
                  <a:srgbClr val="000000"/>
                </a:solidFill>
                <a:latin typeface="Titillium Web" panose="00000300000000000000" pitchFamily="2" charset="0"/>
              </a:rPr>
              <a:t>Hast du auf Grundlage unserer gemeinsamen Definition bereits Diskriminierung selbst erfahren?</a:t>
            </a:r>
          </a:p>
          <a:p>
            <a:pPr marR="1130" algn="l" rtl="0"/>
            <a:r>
              <a:rPr lang="de-DE" sz="1800" b="0" i="0" u="none" strike="noStrike" baseline="30000" dirty="0">
                <a:solidFill>
                  <a:srgbClr val="000000"/>
                </a:solidFill>
                <a:latin typeface="Titillium Web" panose="00000300000000000000" pitchFamily="2" charset="0"/>
              </a:rPr>
              <a:t>Hast du Diskriminierung bei anderen erlebt oder beobachtet?</a:t>
            </a:r>
          </a:p>
          <a:p>
            <a:pPr marR="1130" algn="l" rtl="0"/>
            <a:r>
              <a:rPr lang="de-DE" sz="1800" b="0" i="0" u="none" strike="noStrike" baseline="30000" dirty="0">
                <a:solidFill>
                  <a:srgbClr val="000000"/>
                </a:solidFill>
                <a:latin typeface="Titillium Web" panose="00000300000000000000" pitchFamily="2" charset="0"/>
              </a:rPr>
              <a:t>Kennst du Strategien, Möglichkeiten oder Anlaufstellen, die bei Diskriminierung helfen?</a:t>
            </a:r>
          </a:p>
          <a:p>
            <a:pPr marR="1130" algn="l" rtl="0"/>
            <a:r>
              <a:rPr lang="de-DE" sz="1800" b="0" i="0" u="none" strike="noStrike" baseline="30000" dirty="0">
                <a:solidFill>
                  <a:srgbClr val="000000"/>
                </a:solidFill>
                <a:latin typeface="Titillium Web" panose="00000300000000000000" pitchFamily="2" charset="0"/>
              </a:rPr>
              <a:t>Ist Diskriminierung strafbar?</a:t>
            </a:r>
          </a:p>
          <a:p>
            <a:pPr marR="1130" algn="l" rtl="0"/>
            <a:r>
              <a:rPr lang="de-DE" sz="1800" b="0" i="0" u="none" strike="noStrike" baseline="30000" dirty="0">
                <a:solidFill>
                  <a:srgbClr val="000000"/>
                </a:solidFill>
                <a:latin typeface="Titillium Web" panose="00000300000000000000" pitchFamily="2" charset="0"/>
              </a:rPr>
              <a:t>Wer hat schon einmal jemanden diskriminiert?</a:t>
            </a:r>
          </a:p>
          <a:p>
            <a:pPr marR="0" algn="l" rtl="0"/>
            <a:r>
              <a:rPr lang="de-DE" sz="1800" b="1" i="1" u="none" strike="noStrike" baseline="30000" dirty="0">
                <a:solidFill>
                  <a:srgbClr val="FFFFFF"/>
                </a:solidFill>
                <a:latin typeface="Titillium Web" panose="00000300000000000000" pitchFamily="2" charset="0"/>
              </a:rPr>
              <a:t>Hintergrundinfos für </a:t>
            </a:r>
            <a:r>
              <a:rPr lang="de-DE" sz="1800" b="1" i="1" u="none" strike="noStrike" baseline="30000" dirty="0" err="1">
                <a:solidFill>
                  <a:srgbClr val="FFFFFF"/>
                </a:solidFill>
                <a:latin typeface="Titillium Web" panose="00000300000000000000" pitchFamily="2" charset="0"/>
              </a:rPr>
              <a:t>Referent:innen</a:t>
            </a:r>
            <a:r>
              <a:rPr lang="de-DE" sz="1800" b="1" i="1" u="none" strike="noStrike" baseline="30000" dirty="0">
                <a:solidFill>
                  <a:srgbClr val="FFFFFF"/>
                </a:solidFill>
                <a:latin typeface="Titillium Web" panose="00000300000000000000" pitchFamily="2" charset="0"/>
              </a:rPr>
              <a:t>:</a:t>
            </a:r>
          </a:p>
          <a:p>
            <a:pPr marR="1130" algn="l" rtl="0"/>
            <a:r>
              <a:rPr lang="de-DE" sz="1800" b="0" i="0" u="none" strike="noStrike" baseline="30000" dirty="0">
                <a:solidFill>
                  <a:srgbClr val="000000"/>
                </a:solidFill>
                <a:latin typeface="Titillium Web" panose="00000300000000000000" pitchFamily="2" charset="0"/>
              </a:rPr>
              <a:t>Fragen 1 &amp; 2: Sichtbarmachung von Betroffenheit und gesellschaftlicher Relevanz</a:t>
            </a:r>
          </a:p>
          <a:p>
            <a:pPr marR="1130" algn="l" rtl="0"/>
            <a:r>
              <a:rPr lang="de-DE" sz="1800" b="0" i="0" u="none" strike="noStrike" baseline="30000" dirty="0">
                <a:solidFill>
                  <a:srgbClr val="000000"/>
                </a:solidFill>
                <a:latin typeface="Titillium Web" panose="00000300000000000000" pitchFamily="2" charset="0"/>
              </a:rPr>
              <a:t>Frage 3: Erkenntnisse über Handlungswissen – ggf. später Verweis auf Anlaufstellen</a:t>
            </a:r>
          </a:p>
          <a:p>
            <a:pPr marR="1130" algn="l" rtl="0"/>
            <a:r>
              <a:rPr lang="de-DE" sz="1800" b="0" i="0" u="none" strike="noStrike" baseline="30000" dirty="0">
                <a:solidFill>
                  <a:srgbClr val="000000"/>
                </a:solidFill>
                <a:latin typeface="Titillium Web" panose="00000300000000000000" pitchFamily="2" charset="0"/>
              </a:rPr>
              <a:t>Frage 4: Differenzierung zwischen moralischer, gesellschaftlicher und strafrechtlicher Ebene</a:t>
            </a:r>
          </a:p>
          <a:p>
            <a:pPr marR="1130" algn="l" rtl="0"/>
            <a:r>
              <a:rPr lang="de-DE" sz="1800" b="0" i="0" u="none" strike="noStrike" baseline="30000" dirty="0">
                <a:solidFill>
                  <a:srgbClr val="000000"/>
                </a:solidFill>
                <a:latin typeface="Titillium Web" panose="00000300000000000000" pitchFamily="2" charset="0"/>
              </a:rPr>
              <a:t>Frage 5: Sensibel, aber zentral. Ziel: realistischer Umgang mit kollektiver Verstrickung in Diskriminierung. </a:t>
            </a:r>
            <a:r>
              <a:rPr lang="de-DE" sz="1800" b="0" i="0" u="none" strike="noStrike" baseline="30000" dirty="0" err="1">
                <a:solidFill>
                  <a:srgbClr val="000000"/>
                </a:solidFill>
                <a:latin typeface="Titillium Web" panose="00000300000000000000" pitchFamily="2" charset="0"/>
              </a:rPr>
              <a:t>Referent:innen</a:t>
            </a:r>
            <a:r>
              <a:rPr lang="de-DE" sz="1800" b="0" i="0" u="none" strike="noStrike" baseline="30000" dirty="0">
                <a:solidFill>
                  <a:srgbClr val="000000"/>
                </a:solidFill>
                <a:latin typeface="Titillium Web" panose="00000300000000000000" pitchFamily="2" charset="0"/>
              </a:rPr>
              <a:t> können modellhaft mit Offenheit reagieren: „Ich auch. Wir alle. Wichtig ist, wie wir damit umgehen.“</a:t>
            </a:r>
          </a:p>
          <a:p>
            <a:pPr marR="0" algn="l" rtl="0"/>
            <a:r>
              <a:rPr lang="de-DE" sz="1800" b="1" i="1" u="none" strike="noStrike" baseline="30000" dirty="0">
                <a:solidFill>
                  <a:srgbClr val="FFFFFF"/>
                </a:solidFill>
                <a:latin typeface="Titillium Web" panose="00000300000000000000" pitchFamily="2" charset="0"/>
              </a:rPr>
              <a:t>Moderationshinweise:</a:t>
            </a:r>
          </a:p>
          <a:p>
            <a:pPr marR="1130" algn="l" rtl="0"/>
            <a:r>
              <a:rPr lang="de-DE" sz="1800" b="0" i="0" u="none" strike="noStrike" baseline="30000" dirty="0">
                <a:solidFill>
                  <a:srgbClr val="000000"/>
                </a:solidFill>
                <a:latin typeface="Titillium Web" panose="00000300000000000000" pitchFamily="2" charset="0"/>
              </a:rPr>
              <a:t>Keine Bewertung – ehrliches Hinschauen steht im Mittelpunkt</a:t>
            </a:r>
          </a:p>
          <a:p>
            <a:pPr marR="1130" algn="l" rtl="0"/>
            <a:r>
              <a:rPr lang="de-DE" sz="1800" b="0" i="0" u="none" strike="noStrike" baseline="30000" dirty="0">
                <a:solidFill>
                  <a:srgbClr val="000000"/>
                </a:solidFill>
                <a:latin typeface="Titillium Web" panose="00000300000000000000" pitchFamily="2" charset="0"/>
              </a:rPr>
              <a:t>Schweigen ist in Ordnung – keine „richtige“ Zahl erwartet</a:t>
            </a:r>
          </a:p>
          <a:p>
            <a:pPr marR="1130" algn="l" rtl="0"/>
            <a:r>
              <a:rPr lang="de-DE" sz="1800" b="0" i="0" u="none" strike="noStrike" baseline="30000" dirty="0">
                <a:solidFill>
                  <a:srgbClr val="000000"/>
                </a:solidFill>
                <a:latin typeface="Titillium Web" panose="00000300000000000000" pitchFamily="2" charset="0"/>
              </a:rPr>
              <a:t>Reflexionsfragen nach Anzeige der Ergebnisse:</a:t>
            </a:r>
          </a:p>
          <a:p>
            <a:pPr marR="1130" algn="l" rtl="0"/>
            <a:r>
              <a:rPr lang="de-DE" sz="1800" b="0" i="0" u="none" strike="noStrike" baseline="30000" dirty="0">
                <a:solidFill>
                  <a:srgbClr val="000000"/>
                </a:solidFill>
                <a:latin typeface="Titillium Web" panose="00000300000000000000" pitchFamily="2" charset="0"/>
              </a:rPr>
              <a:t>Was überrascht euch?</a:t>
            </a:r>
          </a:p>
          <a:p>
            <a:pPr marR="1130" algn="l" rtl="0"/>
            <a:r>
              <a:rPr lang="de-DE" sz="1800" b="0" i="0" u="none" strike="noStrike" baseline="30000" dirty="0">
                <a:solidFill>
                  <a:srgbClr val="000000"/>
                </a:solidFill>
                <a:latin typeface="Titillium Web" panose="00000300000000000000" pitchFamily="2" charset="0"/>
              </a:rPr>
              <a:t>Wie fühlt es sich an, die Antworten der anderen zu sehen?</a:t>
            </a:r>
          </a:p>
          <a:p>
            <a:pPr marR="1130" algn="l" rtl="0"/>
            <a:r>
              <a:rPr lang="de-DE" sz="1800" b="0" i="0" u="none" strike="noStrike" baseline="30000" dirty="0">
                <a:solidFill>
                  <a:srgbClr val="000000"/>
                </a:solidFill>
                <a:latin typeface="Titillium Web" panose="00000300000000000000" pitchFamily="2" charset="0"/>
              </a:rPr>
              <a:t>Was braucht es, um hier ehrlich antworten zu können?</a:t>
            </a:r>
          </a:p>
          <a:p>
            <a:pPr marR="1130" algn="l" rtl="0"/>
            <a:r>
              <a:rPr lang="de-DE" sz="1800" b="0" i="0" u="none" strike="noStrike" baseline="30000" dirty="0">
                <a:solidFill>
                  <a:srgbClr val="000000"/>
                </a:solidFill>
                <a:latin typeface="Titillium Web" panose="00000300000000000000" pitchFamily="2" charset="0"/>
              </a:rPr>
              <a:t>Was sagt das über uns als Gruppe?</a:t>
            </a:r>
          </a:p>
          <a:p>
            <a:pPr marR="0" algn="l" rtl="0"/>
            <a:r>
              <a:rPr lang="de-DE" sz="1800" b="1" i="1" u="none" strike="noStrike" baseline="30000" dirty="0">
                <a:solidFill>
                  <a:srgbClr val="FFFFFF"/>
                </a:solidFill>
                <a:latin typeface="Titillium Web" panose="00000300000000000000" pitchFamily="2" charset="0"/>
              </a:rPr>
              <a:t>Methoden</a:t>
            </a:r>
          </a:p>
          <a:p>
            <a:pPr marR="1130" algn="l" rtl="0"/>
            <a:r>
              <a:rPr lang="de-DE" sz="1800" b="0" i="0" u="none" strike="noStrike" baseline="30000" dirty="0">
                <a:solidFill>
                  <a:srgbClr val="000000"/>
                </a:solidFill>
                <a:latin typeface="Titillium Web" panose="00000300000000000000" pitchFamily="2" charset="0"/>
              </a:rPr>
              <a:t>Digitale Live-Abfrage über </a:t>
            </a:r>
            <a:r>
              <a:rPr lang="de-DE" sz="1800" b="0" i="0" u="none" strike="noStrike" baseline="30000" dirty="0" err="1">
                <a:solidFill>
                  <a:srgbClr val="000000"/>
                </a:solidFill>
                <a:latin typeface="Titillium Web" panose="00000300000000000000" pitchFamily="2" charset="0"/>
              </a:rPr>
              <a:t>Mentimeter</a:t>
            </a:r>
            <a:r>
              <a:rPr lang="de-DE" sz="1800" b="0" i="0" u="none" strike="noStrike" baseline="30000" dirty="0">
                <a:solidFill>
                  <a:srgbClr val="000000"/>
                </a:solidFill>
                <a:latin typeface="Titillium Web" panose="00000300000000000000" pitchFamily="2" charset="0"/>
              </a:rPr>
              <a:t> (o. ä.)</a:t>
            </a:r>
          </a:p>
          <a:p>
            <a:pPr marR="1130" algn="l" rtl="0"/>
            <a:r>
              <a:rPr lang="de-DE" sz="1800" b="0" i="0" u="none" strike="noStrike" baseline="30000" dirty="0">
                <a:solidFill>
                  <a:srgbClr val="000000"/>
                </a:solidFill>
                <a:latin typeface="Titillium Web" panose="00000300000000000000" pitchFamily="2" charset="0"/>
              </a:rPr>
              <a:t>Anzeige der Ergebnisse (z. B. als Balken- oder Punktdiagramm)</a:t>
            </a:r>
          </a:p>
          <a:p>
            <a:pPr marR="1130" algn="l" rtl="0"/>
            <a:r>
              <a:rPr lang="de-DE" sz="1800" b="0" i="0" u="none" strike="noStrike" baseline="30000" dirty="0">
                <a:solidFill>
                  <a:srgbClr val="000000"/>
                </a:solidFill>
                <a:latin typeface="Titillium Web" panose="00000300000000000000" pitchFamily="2" charset="0"/>
              </a:rPr>
              <a:t>Moderierte Gesprächsrunde im Plenum</a:t>
            </a:r>
          </a:p>
          <a:p>
            <a:pPr marR="1130" algn="l" rtl="0"/>
            <a:r>
              <a:rPr lang="de-DE" sz="1800" b="0" i="0" u="none" strike="noStrike" baseline="30000" dirty="0">
                <a:solidFill>
                  <a:srgbClr val="000000"/>
                </a:solidFill>
                <a:latin typeface="Titillium Web" panose="00000300000000000000" pitchFamily="2" charset="0"/>
              </a:rPr>
              <a:t>Reflexion ggf. in Murmelgruppen („Was hat dich nachdenklich gemacht?“)</a:t>
            </a:r>
          </a:p>
          <a:p>
            <a:pPr marR="1130" algn="l" rtl="0"/>
            <a:r>
              <a:rPr lang="de-DE" sz="1800" b="0" i="0" u="none" strike="noStrike" baseline="30000" dirty="0">
                <a:solidFill>
                  <a:srgbClr val="000000"/>
                </a:solidFill>
                <a:latin typeface="Titillium Web" panose="00000300000000000000" pitchFamily="2" charset="0"/>
              </a:rPr>
              <a:t>Visualisierung zentraler Gedanken auf Flipchart oder Whiteboard</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29</a:t>
            </a:fld>
            <a:endParaRPr lang="de-DE"/>
          </a:p>
        </p:txBody>
      </p:sp>
    </p:spTree>
    <p:extLst>
      <p:ext uri="{BB962C8B-B14F-4D97-AF65-F5344CB8AC3E}">
        <p14:creationId xmlns:p14="http://schemas.microsoft.com/office/powerpoint/2010/main" val="1958540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3CD8F-D0B6-21C0-1C73-432B32E9B4E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A2C1149-2572-F461-2FD5-7D626C13E78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88384A5-86D7-F11D-968F-79EADDF0F250}"/>
              </a:ext>
            </a:extLst>
          </p:cNvPr>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Aktivierung persönlicher Erfahrungen und Beobachtungen</a:t>
            </a:r>
          </a:p>
          <a:p>
            <a:pPr marR="1130" algn="l" rtl="0"/>
            <a:r>
              <a:rPr lang="de-DE" sz="1800" b="0" i="0" u="none" strike="noStrike" baseline="30000" dirty="0">
                <a:solidFill>
                  <a:srgbClr val="000000"/>
                </a:solidFill>
                <a:latin typeface="Titillium Web" panose="00000300000000000000" pitchFamily="2" charset="0"/>
              </a:rPr>
              <a:t>Förderung eines gemeinsamen Verständnisses für die Relevanz des Themas</a:t>
            </a:r>
          </a:p>
          <a:p>
            <a:pPr marR="1130" algn="l" rtl="0"/>
            <a:r>
              <a:rPr lang="de-DE" sz="1800" b="0" i="0" u="none" strike="noStrike" baseline="30000" dirty="0">
                <a:solidFill>
                  <a:srgbClr val="000000"/>
                </a:solidFill>
                <a:latin typeface="Titillium Web" panose="00000300000000000000" pitchFamily="2" charset="0"/>
              </a:rPr>
              <a:t>Reflexion über eigene Positionierung: Betroffenheit, Beobachtung, Beteiligung</a:t>
            </a:r>
          </a:p>
          <a:p>
            <a:pPr marR="1130" algn="l" rtl="0"/>
            <a:r>
              <a:rPr lang="de-DE" sz="1800" b="0" i="0" u="none" strike="noStrike" baseline="30000" dirty="0">
                <a:solidFill>
                  <a:srgbClr val="000000"/>
                </a:solidFill>
                <a:latin typeface="Titillium Web" panose="00000300000000000000" pitchFamily="2" charset="0"/>
              </a:rPr>
              <a:t>Sichtbarmachung von Wissensständen, Unsicherheiten und Handlungswissen</a:t>
            </a:r>
          </a:p>
          <a:p>
            <a:pPr marR="1130" algn="l" rtl="0"/>
            <a:r>
              <a:rPr lang="de-DE" sz="1800" b="0" i="0" u="none" strike="noStrike" baseline="30000" dirty="0">
                <a:solidFill>
                  <a:srgbClr val="000000"/>
                </a:solidFill>
                <a:latin typeface="Titillium Web" panose="00000300000000000000" pitchFamily="2" charset="0"/>
              </a:rPr>
              <a:t>Impuls für eine offene, ehrliche und respektvolle Gesprächskultur</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Einführung in die Abfrage: Die Teilnehmenden beantworten fünf Fragen anonym über </a:t>
            </a:r>
            <a:r>
              <a:rPr lang="de-DE" sz="1800" b="0" i="0" u="none" strike="noStrike" baseline="30000" dirty="0" err="1">
                <a:solidFill>
                  <a:srgbClr val="000000"/>
                </a:solidFill>
                <a:latin typeface="Titillium Web" panose="00000300000000000000" pitchFamily="2" charset="0"/>
              </a:rPr>
              <a:t>Mentimeter</a:t>
            </a:r>
            <a:r>
              <a:rPr lang="de-DE" sz="1800" b="0" i="0" u="none" strike="noStrike" baseline="30000" dirty="0">
                <a:solidFill>
                  <a:srgbClr val="000000"/>
                </a:solidFill>
                <a:latin typeface="Titillium Web" panose="00000300000000000000" pitchFamily="2" charset="0"/>
              </a:rPr>
              <a:t> (oder ein vergleichbares Tool)</a:t>
            </a:r>
          </a:p>
          <a:p>
            <a:pPr marR="1130" algn="l" rtl="0"/>
            <a:r>
              <a:rPr lang="de-DE" sz="1800" b="0" i="0" u="none" strike="noStrike" baseline="30000" dirty="0">
                <a:solidFill>
                  <a:srgbClr val="000000"/>
                </a:solidFill>
                <a:latin typeface="Titillium Web" panose="00000300000000000000" pitchFamily="2" charset="0"/>
              </a:rPr>
              <a:t>Ziel: Ein ehrliches, geschütztes Stimmungsbild ohne Angst vor Wertung</a:t>
            </a:r>
          </a:p>
          <a:p>
            <a:pPr marR="1130" algn="l" rtl="0"/>
            <a:r>
              <a:rPr lang="de-DE" sz="1800" b="0" i="0" u="none" strike="noStrike" baseline="30000" dirty="0">
                <a:solidFill>
                  <a:srgbClr val="000000"/>
                </a:solidFill>
                <a:latin typeface="Titillium Web" panose="00000300000000000000" pitchFamily="2" charset="0"/>
              </a:rPr>
              <a:t>Gemeinsames Betrachten und Besprechen der Ergebnisse</a:t>
            </a:r>
          </a:p>
          <a:p>
            <a:pPr marR="0" algn="l" rtl="0"/>
            <a:r>
              <a:rPr lang="de-DE" sz="1800" b="1" i="1" u="none" strike="noStrike" baseline="30000" dirty="0">
                <a:solidFill>
                  <a:srgbClr val="FFFFFF"/>
                </a:solidFill>
                <a:latin typeface="Titillium Web" panose="00000300000000000000" pitchFamily="2" charset="0"/>
              </a:rPr>
              <a:t>Fragen:</a:t>
            </a:r>
          </a:p>
          <a:p>
            <a:pPr marR="1130" algn="l" rtl="0"/>
            <a:r>
              <a:rPr lang="de-DE" sz="1800" b="0" i="0" u="none" strike="noStrike" baseline="30000" dirty="0">
                <a:solidFill>
                  <a:srgbClr val="000000"/>
                </a:solidFill>
                <a:latin typeface="Titillium Web" panose="00000300000000000000" pitchFamily="2" charset="0"/>
              </a:rPr>
              <a:t>Hast du auf Grundlage unserer gemeinsamen Definition bereits Diskriminierung selbst erfahren?</a:t>
            </a:r>
          </a:p>
          <a:p>
            <a:pPr marR="1130" algn="l" rtl="0"/>
            <a:r>
              <a:rPr lang="de-DE" sz="1800" b="0" i="0" u="none" strike="noStrike" baseline="30000" dirty="0">
                <a:solidFill>
                  <a:srgbClr val="000000"/>
                </a:solidFill>
                <a:latin typeface="Titillium Web" panose="00000300000000000000" pitchFamily="2" charset="0"/>
              </a:rPr>
              <a:t>Hast du Diskriminierung bei anderen erlebt oder beobachtet?</a:t>
            </a:r>
          </a:p>
          <a:p>
            <a:pPr marR="1130" algn="l" rtl="0"/>
            <a:r>
              <a:rPr lang="de-DE" sz="1800" b="0" i="0" u="none" strike="noStrike" baseline="30000" dirty="0">
                <a:solidFill>
                  <a:srgbClr val="000000"/>
                </a:solidFill>
                <a:latin typeface="Titillium Web" panose="00000300000000000000" pitchFamily="2" charset="0"/>
              </a:rPr>
              <a:t>Kennst du Strategien, Möglichkeiten oder Anlaufstellen, die bei Diskriminierung helfen?</a:t>
            </a:r>
          </a:p>
          <a:p>
            <a:pPr marR="1130" algn="l" rtl="0"/>
            <a:r>
              <a:rPr lang="de-DE" sz="1800" b="0" i="0" u="none" strike="noStrike" baseline="30000" dirty="0">
                <a:solidFill>
                  <a:srgbClr val="000000"/>
                </a:solidFill>
                <a:latin typeface="Titillium Web" panose="00000300000000000000" pitchFamily="2" charset="0"/>
              </a:rPr>
              <a:t>Ist Diskriminierung strafbar?</a:t>
            </a:r>
          </a:p>
          <a:p>
            <a:pPr marR="1130" algn="l" rtl="0"/>
            <a:r>
              <a:rPr lang="de-DE" sz="1800" b="0" i="0" u="none" strike="noStrike" baseline="30000" dirty="0">
                <a:solidFill>
                  <a:srgbClr val="000000"/>
                </a:solidFill>
                <a:latin typeface="Titillium Web" panose="00000300000000000000" pitchFamily="2" charset="0"/>
              </a:rPr>
              <a:t>Wer hat schon einmal jemanden diskriminiert?</a:t>
            </a:r>
          </a:p>
          <a:p>
            <a:pPr marR="0" algn="l" rtl="0"/>
            <a:r>
              <a:rPr lang="de-DE" sz="1800" b="1" i="1" u="none" strike="noStrike" baseline="30000" dirty="0">
                <a:solidFill>
                  <a:srgbClr val="FFFFFF"/>
                </a:solidFill>
                <a:latin typeface="Titillium Web" panose="00000300000000000000" pitchFamily="2" charset="0"/>
              </a:rPr>
              <a:t>Hintergrundinfos für </a:t>
            </a:r>
            <a:r>
              <a:rPr lang="de-DE" sz="1800" b="1" i="1" u="none" strike="noStrike" baseline="30000" dirty="0" err="1">
                <a:solidFill>
                  <a:srgbClr val="FFFFFF"/>
                </a:solidFill>
                <a:latin typeface="Titillium Web" panose="00000300000000000000" pitchFamily="2" charset="0"/>
              </a:rPr>
              <a:t>Referent:innen</a:t>
            </a:r>
            <a:r>
              <a:rPr lang="de-DE" sz="1800" b="1" i="1" u="none" strike="noStrike" baseline="30000" dirty="0">
                <a:solidFill>
                  <a:srgbClr val="FFFFFF"/>
                </a:solidFill>
                <a:latin typeface="Titillium Web" panose="00000300000000000000" pitchFamily="2" charset="0"/>
              </a:rPr>
              <a:t>:</a:t>
            </a:r>
          </a:p>
          <a:p>
            <a:pPr marR="1130" algn="l" rtl="0"/>
            <a:r>
              <a:rPr lang="de-DE" sz="1800" b="0" i="0" u="none" strike="noStrike" baseline="30000" dirty="0">
                <a:solidFill>
                  <a:srgbClr val="000000"/>
                </a:solidFill>
                <a:latin typeface="Titillium Web" panose="00000300000000000000" pitchFamily="2" charset="0"/>
              </a:rPr>
              <a:t>Fragen 1 &amp; 2: Sichtbarmachung von Betroffenheit und gesellschaftlicher Relevanz</a:t>
            </a:r>
          </a:p>
          <a:p>
            <a:pPr marR="1130" algn="l" rtl="0"/>
            <a:r>
              <a:rPr lang="de-DE" sz="1800" b="0" i="0" u="none" strike="noStrike" baseline="30000" dirty="0">
                <a:solidFill>
                  <a:srgbClr val="000000"/>
                </a:solidFill>
                <a:latin typeface="Titillium Web" panose="00000300000000000000" pitchFamily="2" charset="0"/>
              </a:rPr>
              <a:t>Frage 3: Erkenntnisse über Handlungswissen – ggf. später Verweis auf Anlaufstellen</a:t>
            </a:r>
          </a:p>
          <a:p>
            <a:pPr marR="1130" algn="l" rtl="0"/>
            <a:r>
              <a:rPr lang="de-DE" sz="1800" b="0" i="0" u="none" strike="noStrike" baseline="30000" dirty="0">
                <a:solidFill>
                  <a:srgbClr val="000000"/>
                </a:solidFill>
                <a:latin typeface="Titillium Web" panose="00000300000000000000" pitchFamily="2" charset="0"/>
              </a:rPr>
              <a:t>Frage 4: Differenzierung zwischen moralischer, gesellschaftlicher und strafrechtlicher Ebene</a:t>
            </a:r>
          </a:p>
          <a:p>
            <a:pPr marR="1130" algn="l" rtl="0"/>
            <a:r>
              <a:rPr lang="de-DE" sz="1800" b="0" i="0" u="none" strike="noStrike" baseline="30000" dirty="0">
                <a:solidFill>
                  <a:srgbClr val="000000"/>
                </a:solidFill>
                <a:latin typeface="Titillium Web" panose="00000300000000000000" pitchFamily="2" charset="0"/>
              </a:rPr>
              <a:t>Frage 5: Sensibel, aber zentral. Ziel: realistischer Umgang mit kollektiver Verstrickung in Diskriminierung. </a:t>
            </a:r>
            <a:r>
              <a:rPr lang="de-DE" sz="1800" b="0" i="0" u="none" strike="noStrike" baseline="30000" dirty="0" err="1">
                <a:solidFill>
                  <a:srgbClr val="000000"/>
                </a:solidFill>
                <a:latin typeface="Titillium Web" panose="00000300000000000000" pitchFamily="2" charset="0"/>
              </a:rPr>
              <a:t>Referent:innen</a:t>
            </a:r>
            <a:r>
              <a:rPr lang="de-DE" sz="1800" b="0" i="0" u="none" strike="noStrike" baseline="30000" dirty="0">
                <a:solidFill>
                  <a:srgbClr val="000000"/>
                </a:solidFill>
                <a:latin typeface="Titillium Web" panose="00000300000000000000" pitchFamily="2" charset="0"/>
              </a:rPr>
              <a:t> können modellhaft mit Offenheit reagieren: „Ich auch. Wir alle. Wichtig ist, wie wir damit umgehen.“</a:t>
            </a:r>
          </a:p>
          <a:p>
            <a:pPr marR="0" algn="l" rtl="0"/>
            <a:r>
              <a:rPr lang="de-DE" sz="1800" b="1" i="1" u="none" strike="noStrike" baseline="30000" dirty="0">
                <a:solidFill>
                  <a:srgbClr val="FFFFFF"/>
                </a:solidFill>
                <a:latin typeface="Titillium Web" panose="00000300000000000000" pitchFamily="2" charset="0"/>
              </a:rPr>
              <a:t>Moderationshinweise:</a:t>
            </a:r>
          </a:p>
          <a:p>
            <a:pPr marR="1130" algn="l" rtl="0"/>
            <a:r>
              <a:rPr lang="de-DE" sz="1800" b="0" i="0" u="none" strike="noStrike" baseline="30000" dirty="0">
                <a:solidFill>
                  <a:srgbClr val="000000"/>
                </a:solidFill>
                <a:latin typeface="Titillium Web" panose="00000300000000000000" pitchFamily="2" charset="0"/>
              </a:rPr>
              <a:t>Keine Bewertung – ehrliches Hinschauen steht im Mittelpunkt</a:t>
            </a:r>
          </a:p>
          <a:p>
            <a:pPr marR="1130" algn="l" rtl="0"/>
            <a:r>
              <a:rPr lang="de-DE" sz="1800" b="0" i="0" u="none" strike="noStrike" baseline="30000" dirty="0">
                <a:solidFill>
                  <a:srgbClr val="000000"/>
                </a:solidFill>
                <a:latin typeface="Titillium Web" panose="00000300000000000000" pitchFamily="2" charset="0"/>
              </a:rPr>
              <a:t>Schweigen ist in Ordnung – keine „richtige“ Zahl erwartet</a:t>
            </a:r>
          </a:p>
          <a:p>
            <a:pPr marR="1130" algn="l" rtl="0"/>
            <a:r>
              <a:rPr lang="de-DE" sz="1800" b="0" i="0" u="none" strike="noStrike" baseline="30000" dirty="0">
                <a:solidFill>
                  <a:srgbClr val="000000"/>
                </a:solidFill>
                <a:latin typeface="Titillium Web" panose="00000300000000000000" pitchFamily="2" charset="0"/>
              </a:rPr>
              <a:t>Reflexionsfragen nach Anzeige der Ergebnisse:</a:t>
            </a:r>
          </a:p>
          <a:p>
            <a:pPr marR="1130" algn="l" rtl="0"/>
            <a:r>
              <a:rPr lang="de-DE" sz="1800" b="0" i="0" u="none" strike="noStrike" baseline="30000" dirty="0">
                <a:solidFill>
                  <a:srgbClr val="000000"/>
                </a:solidFill>
                <a:latin typeface="Titillium Web" panose="00000300000000000000" pitchFamily="2" charset="0"/>
              </a:rPr>
              <a:t>Was überrascht euch?</a:t>
            </a:r>
          </a:p>
          <a:p>
            <a:pPr marR="1130" algn="l" rtl="0"/>
            <a:r>
              <a:rPr lang="de-DE" sz="1800" b="0" i="0" u="none" strike="noStrike" baseline="30000" dirty="0">
                <a:solidFill>
                  <a:srgbClr val="000000"/>
                </a:solidFill>
                <a:latin typeface="Titillium Web" panose="00000300000000000000" pitchFamily="2" charset="0"/>
              </a:rPr>
              <a:t>Wie fühlt es sich an, die Antworten der anderen zu sehen?</a:t>
            </a:r>
          </a:p>
          <a:p>
            <a:pPr marR="1130" algn="l" rtl="0"/>
            <a:r>
              <a:rPr lang="de-DE" sz="1800" b="0" i="0" u="none" strike="noStrike" baseline="30000" dirty="0">
                <a:solidFill>
                  <a:srgbClr val="000000"/>
                </a:solidFill>
                <a:latin typeface="Titillium Web" panose="00000300000000000000" pitchFamily="2" charset="0"/>
              </a:rPr>
              <a:t>Was braucht es, um hier ehrlich antworten zu können?</a:t>
            </a:r>
          </a:p>
          <a:p>
            <a:pPr marR="1130" algn="l" rtl="0"/>
            <a:r>
              <a:rPr lang="de-DE" sz="1800" b="0" i="0" u="none" strike="noStrike" baseline="30000" dirty="0">
                <a:solidFill>
                  <a:srgbClr val="000000"/>
                </a:solidFill>
                <a:latin typeface="Titillium Web" panose="00000300000000000000" pitchFamily="2" charset="0"/>
              </a:rPr>
              <a:t>Was sagt das über uns als Gruppe?</a:t>
            </a:r>
          </a:p>
          <a:p>
            <a:pPr marR="0" algn="l" rtl="0"/>
            <a:r>
              <a:rPr lang="de-DE" sz="1800" b="1" i="1" u="none" strike="noStrike" baseline="30000" dirty="0">
                <a:solidFill>
                  <a:srgbClr val="FFFFFF"/>
                </a:solidFill>
                <a:latin typeface="Titillium Web" panose="00000300000000000000" pitchFamily="2" charset="0"/>
              </a:rPr>
              <a:t>Methoden</a:t>
            </a:r>
          </a:p>
          <a:p>
            <a:pPr marR="1130" algn="l" rtl="0"/>
            <a:r>
              <a:rPr lang="de-DE" sz="1800" b="0" i="0" u="none" strike="noStrike" baseline="30000" dirty="0">
                <a:solidFill>
                  <a:srgbClr val="000000"/>
                </a:solidFill>
                <a:latin typeface="Titillium Web" panose="00000300000000000000" pitchFamily="2" charset="0"/>
              </a:rPr>
              <a:t>Digitale Live-Abfrage über </a:t>
            </a:r>
            <a:r>
              <a:rPr lang="de-DE" sz="1800" b="0" i="0" u="none" strike="noStrike" baseline="30000" dirty="0" err="1">
                <a:solidFill>
                  <a:srgbClr val="000000"/>
                </a:solidFill>
                <a:latin typeface="Titillium Web" panose="00000300000000000000" pitchFamily="2" charset="0"/>
              </a:rPr>
              <a:t>Mentimeter</a:t>
            </a:r>
            <a:r>
              <a:rPr lang="de-DE" sz="1800" b="0" i="0" u="none" strike="noStrike" baseline="30000" dirty="0">
                <a:solidFill>
                  <a:srgbClr val="000000"/>
                </a:solidFill>
                <a:latin typeface="Titillium Web" panose="00000300000000000000" pitchFamily="2" charset="0"/>
              </a:rPr>
              <a:t> (o. ä.)</a:t>
            </a:r>
          </a:p>
          <a:p>
            <a:pPr marR="1130" algn="l" rtl="0"/>
            <a:r>
              <a:rPr lang="de-DE" sz="1800" b="0" i="0" u="none" strike="noStrike" baseline="30000" dirty="0">
                <a:solidFill>
                  <a:srgbClr val="000000"/>
                </a:solidFill>
                <a:latin typeface="Titillium Web" panose="00000300000000000000" pitchFamily="2" charset="0"/>
              </a:rPr>
              <a:t>Anzeige der Ergebnisse (z. B. als Balken- oder Punktdiagramm)</a:t>
            </a:r>
          </a:p>
          <a:p>
            <a:pPr marR="1130" algn="l" rtl="0"/>
            <a:r>
              <a:rPr lang="de-DE" sz="1800" b="0" i="0" u="none" strike="noStrike" baseline="30000" dirty="0">
                <a:solidFill>
                  <a:srgbClr val="000000"/>
                </a:solidFill>
                <a:latin typeface="Titillium Web" panose="00000300000000000000" pitchFamily="2" charset="0"/>
              </a:rPr>
              <a:t>Moderierte Gesprächsrunde im Plenum</a:t>
            </a:r>
          </a:p>
          <a:p>
            <a:pPr marR="1130" algn="l" rtl="0"/>
            <a:r>
              <a:rPr lang="de-DE" sz="1800" b="0" i="0" u="none" strike="noStrike" baseline="30000" dirty="0">
                <a:solidFill>
                  <a:srgbClr val="000000"/>
                </a:solidFill>
                <a:latin typeface="Titillium Web" panose="00000300000000000000" pitchFamily="2" charset="0"/>
              </a:rPr>
              <a:t>Reflexion ggf. in Murmelgruppen („Was hat dich nachdenklich gemacht?“)</a:t>
            </a:r>
          </a:p>
          <a:p>
            <a:pPr marR="1130" algn="l" rtl="0"/>
            <a:r>
              <a:rPr lang="de-DE" sz="1800" b="0" i="0" u="none" strike="noStrike" baseline="30000" dirty="0">
                <a:solidFill>
                  <a:srgbClr val="000000"/>
                </a:solidFill>
                <a:latin typeface="Titillium Web" panose="00000300000000000000" pitchFamily="2" charset="0"/>
              </a:rPr>
              <a:t>Visualisierung zentraler Gedanken auf Flipchart oder Whiteboard</a:t>
            </a:r>
          </a:p>
          <a:p>
            <a:endParaRPr lang="de-DE" dirty="0"/>
          </a:p>
        </p:txBody>
      </p:sp>
      <p:sp>
        <p:nvSpPr>
          <p:cNvPr id="4" name="Foliennummernplatzhalter 3">
            <a:extLst>
              <a:ext uri="{FF2B5EF4-FFF2-40B4-BE49-F238E27FC236}">
                <a16:creationId xmlns:a16="http://schemas.microsoft.com/office/drawing/2014/main" id="{3EC4A957-17BB-176E-8407-7B5680F219F7}"/>
              </a:ext>
            </a:extLst>
          </p:cNvPr>
          <p:cNvSpPr>
            <a:spLocks noGrp="1"/>
          </p:cNvSpPr>
          <p:nvPr>
            <p:ph type="sldNum" sz="quarter" idx="5"/>
          </p:nvPr>
        </p:nvSpPr>
        <p:spPr/>
        <p:txBody>
          <a:bodyPr/>
          <a:lstStyle/>
          <a:p>
            <a:fld id="{7BD41E19-DC61-40F6-8C64-FAF11DE50B5A}" type="slidenum">
              <a:rPr lang="de-DE" smtClean="0"/>
              <a:t>30</a:t>
            </a:fld>
            <a:endParaRPr lang="de-DE"/>
          </a:p>
        </p:txBody>
      </p:sp>
    </p:spTree>
    <p:extLst>
      <p:ext uri="{BB962C8B-B14F-4D97-AF65-F5344CB8AC3E}">
        <p14:creationId xmlns:p14="http://schemas.microsoft.com/office/powerpoint/2010/main" val="2859211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Auseinandersetzung mit gesellschaftlichen Machtverhältnissen und sozialen Zuschreibungen</a:t>
            </a:r>
          </a:p>
          <a:p>
            <a:pPr marR="1130" algn="l" rtl="0"/>
            <a:r>
              <a:rPr lang="de-DE" sz="1000" b="0" i="0" u="none" strike="noStrike" baseline="30000" dirty="0">
                <a:solidFill>
                  <a:srgbClr val="000000"/>
                </a:solidFill>
                <a:latin typeface="Titillium Web" panose="00000300000000000000" pitchFamily="2" charset="0"/>
              </a:rPr>
              <a:t>Förderung von Empathie, Perspektivwechsel und Argumentationsfähigkeit</a:t>
            </a:r>
          </a:p>
          <a:p>
            <a:pPr marR="1130" algn="l" rtl="0"/>
            <a:r>
              <a:rPr lang="de-DE" sz="1000" b="0" i="0" u="none" strike="noStrike" baseline="30000" dirty="0">
                <a:solidFill>
                  <a:srgbClr val="000000"/>
                </a:solidFill>
                <a:latin typeface="Titillium Web" panose="00000300000000000000" pitchFamily="2" charset="0"/>
              </a:rPr>
              <a:t>Reflexion von Selbst- und Fremdwahrnehmung im Kontext von Privilegien und Diskriminierung</a:t>
            </a:r>
          </a:p>
          <a:p>
            <a:pPr marR="1130" algn="l" rtl="0"/>
            <a:r>
              <a:rPr lang="de-DE" sz="1000" b="0" i="0" u="none" strike="noStrike" baseline="30000" dirty="0">
                <a:solidFill>
                  <a:srgbClr val="000000"/>
                </a:solidFill>
                <a:latin typeface="Titillium Web" panose="00000300000000000000" pitchFamily="2" charset="0"/>
              </a:rPr>
              <a:t>Niedrigschwelliger Einstieg in komplexe soziale Dynamiken durch ein interaktives Spiel</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Einführung in das Kartenspiel „</a:t>
            </a:r>
            <a:r>
              <a:rPr lang="de-DE" sz="1000" b="0" i="0" u="none" strike="noStrike" baseline="30000" dirty="0" err="1">
                <a:solidFill>
                  <a:srgbClr val="000000"/>
                </a:solidFill>
                <a:latin typeface="Titillium Web" panose="00000300000000000000" pitchFamily="2" charset="0"/>
              </a:rPr>
              <a:t>Dualismo</a:t>
            </a:r>
            <a:r>
              <a:rPr lang="de-DE" sz="1000" b="0" i="0" u="none" strike="noStrike" baseline="30000" dirty="0">
                <a:solidFill>
                  <a:srgbClr val="000000"/>
                </a:solidFill>
                <a:latin typeface="Titillium Web" panose="00000300000000000000" pitchFamily="2" charset="0"/>
              </a:rPr>
              <a:t>“, das spielerisch zur Reflexion gesellschaftlicher Rollen und Ungleichheiten anregt</a:t>
            </a:r>
          </a:p>
          <a:p>
            <a:pPr marR="1130" algn="l" rtl="0"/>
            <a:r>
              <a:rPr lang="de-DE" sz="1000" b="0" i="0" u="none" strike="noStrike" baseline="30000" dirty="0">
                <a:solidFill>
                  <a:srgbClr val="000000"/>
                </a:solidFill>
                <a:latin typeface="Titillium Web" panose="00000300000000000000" pitchFamily="2" charset="0"/>
              </a:rPr>
              <a:t>Die Methode unterstützt den Transfer der bisherigen Workshop-Inhalte in eine erfahrungsorientierte Auseinandersetzung</a:t>
            </a:r>
          </a:p>
          <a:p>
            <a:pPr marR="1130" algn="l" rtl="0"/>
            <a:r>
              <a:rPr lang="de-DE" sz="1000" b="0" i="0" u="none" strike="noStrike" baseline="30000" dirty="0">
                <a:solidFill>
                  <a:srgbClr val="000000"/>
                </a:solidFill>
                <a:latin typeface="Titillium Web" panose="00000300000000000000" pitchFamily="2" charset="0"/>
              </a:rPr>
              <a:t>Die Spielanleitung und weiterführende Informationen sind unter folgenden Links abrufbar:</a:t>
            </a:r>
          </a:p>
          <a:p>
            <a:pPr marR="1130" lvl="1" algn="l" rtl="0"/>
            <a:r>
              <a:rPr lang="de-DE" sz="1000" b="0" i="0" u="none" strike="noStrike" baseline="30000" dirty="0">
                <a:solidFill>
                  <a:srgbClr val="000000"/>
                </a:solidFill>
                <a:latin typeface="Titillium Web" panose="00000300000000000000" pitchFamily="2" charset="0"/>
              </a:rPr>
              <a:t>www.fexbw.de/dual_001</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Durchführung des Spiels „</a:t>
            </a:r>
            <a:r>
              <a:rPr lang="de-DE" sz="1000" b="0" i="0" u="none" strike="noStrike" baseline="30000" dirty="0" err="1">
                <a:solidFill>
                  <a:srgbClr val="000000"/>
                </a:solidFill>
                <a:latin typeface="Titillium Web" panose="00000300000000000000" pitchFamily="2" charset="0"/>
              </a:rPr>
              <a:t>Dualismo</a:t>
            </a:r>
            <a:r>
              <a:rPr lang="de-DE" sz="1000" b="0" i="0" u="none" strike="noStrike" baseline="30000" dirty="0">
                <a:solidFill>
                  <a:srgbClr val="000000"/>
                </a:solidFill>
                <a:latin typeface="Titillium Web" panose="00000300000000000000" pitchFamily="2" charset="0"/>
              </a:rPr>
              <a:t>“ in Kleingruppen oder mit ausgewählten Karten im Plenum</a:t>
            </a:r>
          </a:p>
          <a:p>
            <a:pPr marR="1130" algn="l" rtl="0"/>
            <a:r>
              <a:rPr lang="de-DE" sz="1000" b="0" i="0" u="none" strike="noStrike" baseline="30000" dirty="0">
                <a:solidFill>
                  <a:srgbClr val="000000"/>
                </a:solidFill>
                <a:latin typeface="Titillium Web" panose="00000300000000000000" pitchFamily="2" charset="0"/>
              </a:rPr>
              <a:t>Reflexionsrunde im Anschluss:</a:t>
            </a:r>
          </a:p>
          <a:p>
            <a:pPr marR="1130" lvl="1" algn="l" rtl="0"/>
            <a:r>
              <a:rPr lang="de-DE" sz="1000" b="0" i="0" u="none" strike="noStrike" baseline="30000" dirty="0">
                <a:solidFill>
                  <a:srgbClr val="000000"/>
                </a:solidFill>
                <a:latin typeface="Titillium Web" panose="00000300000000000000" pitchFamily="2" charset="0"/>
              </a:rPr>
              <a:t>Was bedeutet gut/böse?</a:t>
            </a:r>
          </a:p>
          <a:p>
            <a:pPr marR="1130" lvl="1" algn="l" rtl="0"/>
            <a:r>
              <a:rPr lang="de-DE" sz="1000" b="0" i="0" u="none" strike="noStrike" baseline="30000" dirty="0">
                <a:solidFill>
                  <a:srgbClr val="000000"/>
                </a:solidFill>
                <a:latin typeface="Titillium Web" panose="00000300000000000000" pitchFamily="2" charset="0"/>
              </a:rPr>
              <a:t>Wie können Dichotomien aufgebrochen werden?</a:t>
            </a:r>
          </a:p>
          <a:p>
            <a:pPr marR="1130" lvl="1" algn="l" rtl="0"/>
            <a:r>
              <a:rPr lang="de-DE" sz="1000" b="0" i="0" u="none" strike="noStrike" baseline="30000" dirty="0">
                <a:solidFill>
                  <a:srgbClr val="000000"/>
                </a:solidFill>
                <a:latin typeface="Titillium Web" panose="00000300000000000000" pitchFamily="2" charset="0"/>
              </a:rPr>
              <a:t>Wie wirken Sprache, Zuschreibung, Deutungsmacht?</a:t>
            </a:r>
          </a:p>
          <a:p>
            <a:pPr marR="1130" algn="l" rtl="0"/>
            <a:r>
              <a:rPr lang="de-DE" sz="1000" b="0" i="0" u="none" strike="noStrike" baseline="30000" dirty="0">
                <a:solidFill>
                  <a:srgbClr val="000000"/>
                </a:solidFill>
                <a:latin typeface="Titillium Web" panose="00000300000000000000" pitchFamily="2" charset="0"/>
              </a:rPr>
              <a:t>Visualisierung zentraler Erkenntnisse oder Zitate auf Karten, Flipchart o. ä.</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31</a:t>
            </a:fld>
            <a:endParaRPr lang="de-DE"/>
          </a:p>
        </p:txBody>
      </p:sp>
    </p:spTree>
    <p:extLst>
      <p:ext uri="{BB962C8B-B14F-4D97-AF65-F5344CB8AC3E}">
        <p14:creationId xmlns:p14="http://schemas.microsoft.com/office/powerpoint/2010/main" val="729405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Auseinandersetzung mit gesellschaftlichen Machtverhältnissen und sozialen Zuschreibungen</a:t>
            </a:r>
          </a:p>
          <a:p>
            <a:pPr marR="1130" algn="l" rtl="0"/>
            <a:r>
              <a:rPr lang="de-DE" sz="1000" b="0" i="0" u="none" strike="noStrike" baseline="30000" dirty="0">
                <a:solidFill>
                  <a:srgbClr val="000000"/>
                </a:solidFill>
                <a:latin typeface="Titillium Web" panose="00000300000000000000" pitchFamily="2" charset="0"/>
              </a:rPr>
              <a:t>Förderung von Empathie, Perspektivwechsel und Argumentationsfähigkeit</a:t>
            </a:r>
          </a:p>
          <a:p>
            <a:pPr marR="1130" algn="l" rtl="0"/>
            <a:r>
              <a:rPr lang="de-DE" sz="1000" b="0" i="0" u="none" strike="noStrike" baseline="30000" dirty="0">
                <a:solidFill>
                  <a:srgbClr val="000000"/>
                </a:solidFill>
                <a:latin typeface="Titillium Web" panose="00000300000000000000" pitchFamily="2" charset="0"/>
              </a:rPr>
              <a:t>Reflexion von Selbst- und Fremdwahrnehmung im Kontext von Privilegien und Diskriminierung</a:t>
            </a:r>
          </a:p>
          <a:p>
            <a:pPr marR="1130" algn="l" rtl="0"/>
            <a:r>
              <a:rPr lang="de-DE" sz="1000" b="0" i="0" u="none" strike="noStrike" baseline="30000" dirty="0">
                <a:solidFill>
                  <a:srgbClr val="000000"/>
                </a:solidFill>
                <a:latin typeface="Titillium Web" panose="00000300000000000000" pitchFamily="2" charset="0"/>
              </a:rPr>
              <a:t>Niedrigschwelliger Einstieg in komplexe soziale Dynamiken durch ein interaktives Spiel</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Einführung in das Kartenspiel „</a:t>
            </a:r>
            <a:r>
              <a:rPr lang="de-DE" sz="1000" b="0" i="0" u="none" strike="noStrike" baseline="30000" dirty="0" err="1">
                <a:solidFill>
                  <a:srgbClr val="000000"/>
                </a:solidFill>
                <a:latin typeface="Titillium Web" panose="00000300000000000000" pitchFamily="2" charset="0"/>
              </a:rPr>
              <a:t>Dualismo</a:t>
            </a:r>
            <a:r>
              <a:rPr lang="de-DE" sz="1000" b="0" i="0" u="none" strike="noStrike" baseline="30000" dirty="0">
                <a:solidFill>
                  <a:srgbClr val="000000"/>
                </a:solidFill>
                <a:latin typeface="Titillium Web" panose="00000300000000000000" pitchFamily="2" charset="0"/>
              </a:rPr>
              <a:t>“, das spielerisch zur Reflexion gesellschaftlicher Rollen und Ungleichheiten anregt</a:t>
            </a:r>
          </a:p>
          <a:p>
            <a:pPr marR="1130" algn="l" rtl="0"/>
            <a:r>
              <a:rPr lang="de-DE" sz="1000" b="0" i="0" u="none" strike="noStrike" baseline="30000" dirty="0">
                <a:solidFill>
                  <a:srgbClr val="000000"/>
                </a:solidFill>
                <a:latin typeface="Titillium Web" panose="00000300000000000000" pitchFamily="2" charset="0"/>
              </a:rPr>
              <a:t>Die Methode unterstützt den Transfer der bisherigen Workshop-Inhalte in eine erfahrungsorientierte Auseinandersetzung</a:t>
            </a:r>
          </a:p>
          <a:p>
            <a:pPr marR="1130" algn="l" rtl="0"/>
            <a:r>
              <a:rPr lang="de-DE" sz="1000" b="0" i="0" u="none" strike="noStrike" baseline="30000" dirty="0">
                <a:solidFill>
                  <a:srgbClr val="000000"/>
                </a:solidFill>
                <a:latin typeface="Titillium Web" panose="00000300000000000000" pitchFamily="2" charset="0"/>
              </a:rPr>
              <a:t>Die Spielanleitung und weiterführende Informationen sind unter folgenden Links abrufbar:</a:t>
            </a:r>
          </a:p>
          <a:p>
            <a:pPr marR="1130" lvl="1" algn="l" rtl="0"/>
            <a:r>
              <a:rPr lang="de-DE" sz="1000" b="0" i="0" u="none" strike="noStrike" baseline="30000" dirty="0">
                <a:solidFill>
                  <a:srgbClr val="000000"/>
                </a:solidFill>
                <a:latin typeface="Titillium Web" panose="00000300000000000000" pitchFamily="2" charset="0"/>
              </a:rPr>
              <a:t>www.fexbw.de/dual_001</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Durchführung des Spiels „</a:t>
            </a:r>
            <a:r>
              <a:rPr lang="de-DE" sz="1000" b="0" i="0" u="none" strike="noStrike" baseline="30000" dirty="0" err="1">
                <a:solidFill>
                  <a:srgbClr val="000000"/>
                </a:solidFill>
                <a:latin typeface="Titillium Web" panose="00000300000000000000" pitchFamily="2" charset="0"/>
              </a:rPr>
              <a:t>Dualismo</a:t>
            </a:r>
            <a:r>
              <a:rPr lang="de-DE" sz="1000" b="0" i="0" u="none" strike="noStrike" baseline="30000" dirty="0">
                <a:solidFill>
                  <a:srgbClr val="000000"/>
                </a:solidFill>
                <a:latin typeface="Titillium Web" panose="00000300000000000000" pitchFamily="2" charset="0"/>
              </a:rPr>
              <a:t>“ in Kleingruppen oder mit ausgewählten Karten im Plenum</a:t>
            </a:r>
          </a:p>
          <a:p>
            <a:pPr marR="1130" algn="l" rtl="0"/>
            <a:r>
              <a:rPr lang="de-DE" sz="1000" b="0" i="0" u="none" strike="noStrike" baseline="30000" dirty="0">
                <a:solidFill>
                  <a:srgbClr val="000000"/>
                </a:solidFill>
                <a:latin typeface="Titillium Web" panose="00000300000000000000" pitchFamily="2" charset="0"/>
              </a:rPr>
              <a:t>Reflexionsrunde im Anschluss:</a:t>
            </a:r>
          </a:p>
          <a:p>
            <a:pPr marR="1130" lvl="1" algn="l" rtl="0"/>
            <a:r>
              <a:rPr lang="de-DE" sz="1000" b="0" i="0" u="none" strike="noStrike" baseline="30000" dirty="0">
                <a:solidFill>
                  <a:srgbClr val="000000"/>
                </a:solidFill>
                <a:latin typeface="Titillium Web" panose="00000300000000000000" pitchFamily="2" charset="0"/>
              </a:rPr>
              <a:t>Was bedeutet gut/böse?</a:t>
            </a:r>
          </a:p>
          <a:p>
            <a:pPr marR="1130" lvl="1" algn="l" rtl="0"/>
            <a:r>
              <a:rPr lang="de-DE" sz="1000" b="0" i="0" u="none" strike="noStrike" baseline="30000" dirty="0">
                <a:solidFill>
                  <a:srgbClr val="000000"/>
                </a:solidFill>
                <a:latin typeface="Titillium Web" panose="00000300000000000000" pitchFamily="2" charset="0"/>
              </a:rPr>
              <a:t>Wie können Dichotomien aufgebrochen werden?</a:t>
            </a:r>
          </a:p>
          <a:p>
            <a:pPr marR="1130" lvl="1" algn="l" rtl="0"/>
            <a:r>
              <a:rPr lang="de-DE" sz="1000" b="0" i="0" u="none" strike="noStrike" baseline="30000" dirty="0">
                <a:solidFill>
                  <a:srgbClr val="000000"/>
                </a:solidFill>
                <a:latin typeface="Titillium Web" panose="00000300000000000000" pitchFamily="2" charset="0"/>
              </a:rPr>
              <a:t>Wie wirken Sprache, Zuschreibung, Deutungsmacht?</a:t>
            </a:r>
          </a:p>
          <a:p>
            <a:pPr marR="1130" algn="l" rtl="0"/>
            <a:r>
              <a:rPr lang="de-DE" sz="1000" b="0" i="0" u="none" strike="noStrike" baseline="30000" dirty="0">
                <a:solidFill>
                  <a:srgbClr val="000000"/>
                </a:solidFill>
                <a:latin typeface="Titillium Web" panose="00000300000000000000" pitchFamily="2" charset="0"/>
              </a:rPr>
              <a:t>Visualisierung zentraler Erkenntnisse oder Zitate auf Karten, Flipchart o. ä.</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32</a:t>
            </a:fld>
            <a:endParaRPr lang="de-DE"/>
          </a:p>
        </p:txBody>
      </p:sp>
    </p:spTree>
    <p:extLst>
      <p:ext uri="{BB962C8B-B14F-4D97-AF65-F5344CB8AC3E}">
        <p14:creationId xmlns:p14="http://schemas.microsoft.com/office/powerpoint/2010/main" val="224191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Jederzeit nachfragen!</a:t>
            </a:r>
          </a:p>
          <a:p>
            <a:pPr marR="0" algn="l" rtl="0"/>
            <a:r>
              <a:rPr lang="de-DE" sz="1800" b="0" i="0" u="none" strike="noStrike" baseline="30000" dirty="0">
                <a:solidFill>
                  <a:srgbClr val="000000"/>
                </a:solidFill>
                <a:latin typeface="Titillium Web" panose="00000300000000000000" pitchFamily="2" charset="0"/>
              </a:rPr>
              <a:t>In diesem Workshop ist es ausdrücklich erwünscht, nachzufragen – egal, ob es um Inhalte, Begriffe oder Zusammenhänge geht. Wir bemühen uns, Themen so niedrigschwellig wie möglich zu vermitteln. </a:t>
            </a:r>
          </a:p>
          <a:p>
            <a:pPr marR="0" algn="l" rtl="0"/>
            <a:r>
              <a:rPr lang="de-DE" sz="1800" b="0" i="0" u="none" strike="noStrike" baseline="30000" dirty="0">
                <a:solidFill>
                  <a:srgbClr val="000000"/>
                </a:solidFill>
                <a:latin typeface="Titillium Web" panose="00000300000000000000" pitchFamily="2" charset="0"/>
              </a:rPr>
              <a:t>Trotzdem kann es vorkommen, dass etwas unklar bleibt – sei es ein Fachbegriff, ein Beispiel oder eine Aussage. In solchen Momenten gilt: Es gibt keine falschen oder störenden Fragen. Wer etwas nicht versteht, hilft durch Nachfragen oft der ganzen Gruppe weiter. Ziel ist, dass alle mitgenommen werden – Schritt für Schritt.</a:t>
            </a:r>
          </a:p>
          <a:p>
            <a:pPr marR="0" algn="l" rtl="0"/>
            <a:r>
              <a:rPr lang="de-DE" sz="1800" b="1" i="1" u="none" strike="noStrike" baseline="30000" dirty="0">
                <a:solidFill>
                  <a:srgbClr val="000000"/>
                </a:solidFill>
                <a:latin typeface="Titillium Web" panose="00000300000000000000" pitchFamily="2" charset="0"/>
              </a:rPr>
              <a:t>„Darf ich kurz fragen, was genau mit dem Begriff Intersektionalität gemeint ist – ich hab das schon öfter gehört, aber nie richtig verstanden?“</a:t>
            </a:r>
          </a:p>
        </p:txBody>
      </p:sp>
      <p:sp>
        <p:nvSpPr>
          <p:cNvPr id="4" name="Foliennummernplatzhalter 3"/>
          <p:cNvSpPr>
            <a:spLocks noGrp="1"/>
          </p:cNvSpPr>
          <p:nvPr>
            <p:ph type="sldNum" sz="quarter" idx="5"/>
          </p:nvPr>
        </p:nvSpPr>
        <p:spPr/>
        <p:txBody>
          <a:bodyPr/>
          <a:lstStyle/>
          <a:p>
            <a:fld id="{7BD41E19-DC61-40F6-8C64-FAF11DE50B5A}" type="slidenum">
              <a:rPr lang="de-DE" smtClean="0"/>
              <a:t>4</a:t>
            </a:fld>
            <a:endParaRPr lang="de-DE"/>
          </a:p>
        </p:txBody>
      </p:sp>
    </p:spTree>
    <p:extLst>
      <p:ext uri="{BB962C8B-B14F-4D97-AF65-F5344CB8AC3E}">
        <p14:creationId xmlns:p14="http://schemas.microsoft.com/office/powerpoint/2010/main" val="3886940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Auseinandersetzung mit gesellschaftlichen Machtverhältnissen und sozialen Zuschreibungen</a:t>
            </a:r>
          </a:p>
          <a:p>
            <a:pPr marR="1130" algn="l" rtl="0"/>
            <a:r>
              <a:rPr lang="de-DE" sz="1000" b="0" i="0" u="none" strike="noStrike" baseline="30000" dirty="0">
                <a:solidFill>
                  <a:srgbClr val="000000"/>
                </a:solidFill>
                <a:latin typeface="Titillium Web" panose="00000300000000000000" pitchFamily="2" charset="0"/>
              </a:rPr>
              <a:t>Förderung von Empathie, Perspektivwechsel und Argumentationsfähigkeit</a:t>
            </a:r>
          </a:p>
          <a:p>
            <a:pPr marR="1130" algn="l" rtl="0"/>
            <a:r>
              <a:rPr lang="de-DE" sz="1000" b="0" i="0" u="none" strike="noStrike" baseline="30000" dirty="0">
                <a:solidFill>
                  <a:srgbClr val="000000"/>
                </a:solidFill>
                <a:latin typeface="Titillium Web" panose="00000300000000000000" pitchFamily="2" charset="0"/>
              </a:rPr>
              <a:t>Reflexion von Selbst- und Fremdwahrnehmung im Kontext von Privilegien und Diskriminierung</a:t>
            </a:r>
          </a:p>
          <a:p>
            <a:pPr marR="1130" algn="l" rtl="0"/>
            <a:r>
              <a:rPr lang="de-DE" sz="1000" b="0" i="0" u="none" strike="noStrike" baseline="30000" dirty="0">
                <a:solidFill>
                  <a:srgbClr val="000000"/>
                </a:solidFill>
                <a:latin typeface="Titillium Web" panose="00000300000000000000" pitchFamily="2" charset="0"/>
              </a:rPr>
              <a:t>Niedrigschwelliger Einstieg in komplexe soziale Dynamiken durch ein interaktives Spiel</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Einführung in das Kartenspiel „</a:t>
            </a:r>
            <a:r>
              <a:rPr lang="de-DE" sz="1000" b="0" i="0" u="none" strike="noStrike" baseline="30000" dirty="0" err="1">
                <a:solidFill>
                  <a:srgbClr val="000000"/>
                </a:solidFill>
                <a:latin typeface="Titillium Web" panose="00000300000000000000" pitchFamily="2" charset="0"/>
              </a:rPr>
              <a:t>Dualismo</a:t>
            </a:r>
            <a:r>
              <a:rPr lang="de-DE" sz="1000" b="0" i="0" u="none" strike="noStrike" baseline="30000" dirty="0">
                <a:solidFill>
                  <a:srgbClr val="000000"/>
                </a:solidFill>
                <a:latin typeface="Titillium Web" panose="00000300000000000000" pitchFamily="2" charset="0"/>
              </a:rPr>
              <a:t>“, das spielerisch zur Reflexion gesellschaftlicher Rollen und Ungleichheiten anregt</a:t>
            </a:r>
          </a:p>
          <a:p>
            <a:pPr marR="1130" algn="l" rtl="0"/>
            <a:r>
              <a:rPr lang="de-DE" sz="1000" b="0" i="0" u="none" strike="noStrike" baseline="30000" dirty="0">
                <a:solidFill>
                  <a:srgbClr val="000000"/>
                </a:solidFill>
                <a:latin typeface="Titillium Web" panose="00000300000000000000" pitchFamily="2" charset="0"/>
              </a:rPr>
              <a:t>Die Methode unterstützt den Transfer der bisherigen Workshop-Inhalte in eine erfahrungsorientierte Auseinandersetzung</a:t>
            </a:r>
          </a:p>
          <a:p>
            <a:pPr marR="1130" algn="l" rtl="0"/>
            <a:r>
              <a:rPr lang="de-DE" sz="1000" b="0" i="0" u="none" strike="noStrike" baseline="30000" dirty="0">
                <a:solidFill>
                  <a:srgbClr val="000000"/>
                </a:solidFill>
                <a:latin typeface="Titillium Web" panose="00000300000000000000" pitchFamily="2" charset="0"/>
              </a:rPr>
              <a:t>Die Spielanleitung und weiterführende Informationen sind unter folgenden Links abrufbar:</a:t>
            </a:r>
          </a:p>
          <a:p>
            <a:pPr marR="1130" lvl="1" algn="l" rtl="0"/>
            <a:r>
              <a:rPr lang="de-DE" sz="1000" b="0" i="0" u="none" strike="noStrike" baseline="30000" dirty="0">
                <a:solidFill>
                  <a:srgbClr val="000000"/>
                </a:solidFill>
                <a:latin typeface="Titillium Web" panose="00000300000000000000" pitchFamily="2" charset="0"/>
              </a:rPr>
              <a:t>www.fexbw.de/dual_001</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Durchführung des Spiels „</a:t>
            </a:r>
            <a:r>
              <a:rPr lang="de-DE" sz="1000" b="0" i="0" u="none" strike="noStrike" baseline="30000" dirty="0" err="1">
                <a:solidFill>
                  <a:srgbClr val="000000"/>
                </a:solidFill>
                <a:latin typeface="Titillium Web" panose="00000300000000000000" pitchFamily="2" charset="0"/>
              </a:rPr>
              <a:t>Dualismo</a:t>
            </a:r>
            <a:r>
              <a:rPr lang="de-DE" sz="1000" b="0" i="0" u="none" strike="noStrike" baseline="30000" dirty="0">
                <a:solidFill>
                  <a:srgbClr val="000000"/>
                </a:solidFill>
                <a:latin typeface="Titillium Web" panose="00000300000000000000" pitchFamily="2" charset="0"/>
              </a:rPr>
              <a:t>“ in Kleingruppen oder mit ausgewählten Karten im Plenum</a:t>
            </a:r>
          </a:p>
          <a:p>
            <a:pPr marR="1130" algn="l" rtl="0"/>
            <a:r>
              <a:rPr lang="de-DE" sz="1000" b="0" i="0" u="none" strike="noStrike" baseline="30000" dirty="0">
                <a:solidFill>
                  <a:srgbClr val="000000"/>
                </a:solidFill>
                <a:latin typeface="Titillium Web" panose="00000300000000000000" pitchFamily="2" charset="0"/>
              </a:rPr>
              <a:t>Reflexionsrunde im Anschluss:</a:t>
            </a:r>
          </a:p>
          <a:p>
            <a:pPr marR="1130" lvl="1" algn="l" rtl="0"/>
            <a:r>
              <a:rPr lang="de-DE" sz="1000" b="0" i="0" u="none" strike="noStrike" baseline="30000" dirty="0">
                <a:solidFill>
                  <a:srgbClr val="000000"/>
                </a:solidFill>
                <a:latin typeface="Titillium Web" panose="00000300000000000000" pitchFamily="2" charset="0"/>
              </a:rPr>
              <a:t>Was bedeutet gut/böse?</a:t>
            </a:r>
          </a:p>
          <a:p>
            <a:pPr marR="1130" lvl="1" algn="l" rtl="0"/>
            <a:r>
              <a:rPr lang="de-DE" sz="1000" b="0" i="0" u="none" strike="noStrike" baseline="30000" dirty="0">
                <a:solidFill>
                  <a:srgbClr val="000000"/>
                </a:solidFill>
                <a:latin typeface="Titillium Web" panose="00000300000000000000" pitchFamily="2" charset="0"/>
              </a:rPr>
              <a:t>Wie können Dichotomien aufgebrochen werden?</a:t>
            </a:r>
          </a:p>
          <a:p>
            <a:pPr marR="1130" lvl="1" algn="l" rtl="0"/>
            <a:r>
              <a:rPr lang="de-DE" sz="1000" b="0" i="0" u="none" strike="noStrike" baseline="30000" dirty="0">
                <a:solidFill>
                  <a:srgbClr val="000000"/>
                </a:solidFill>
                <a:latin typeface="Titillium Web" panose="00000300000000000000" pitchFamily="2" charset="0"/>
              </a:rPr>
              <a:t>Wie wirken Sprache, Zuschreibung, Deutungsmacht?</a:t>
            </a:r>
          </a:p>
          <a:p>
            <a:pPr marR="1130" algn="l" rtl="0"/>
            <a:r>
              <a:rPr lang="de-DE" sz="1000" b="0" i="0" u="none" strike="noStrike" baseline="30000" dirty="0">
                <a:solidFill>
                  <a:srgbClr val="000000"/>
                </a:solidFill>
                <a:latin typeface="Titillium Web" panose="00000300000000000000" pitchFamily="2" charset="0"/>
              </a:rPr>
              <a:t>Visualisierung zentraler Erkenntnisse oder Zitate auf Karten, Flipchart o. ä.</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33</a:t>
            </a:fld>
            <a:endParaRPr lang="de-DE"/>
          </a:p>
        </p:txBody>
      </p:sp>
    </p:spTree>
    <p:extLst>
      <p:ext uri="{BB962C8B-B14F-4D97-AF65-F5344CB8AC3E}">
        <p14:creationId xmlns:p14="http://schemas.microsoft.com/office/powerpoint/2010/main" val="2671224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Auseinandersetzung mit gesellschaftlichen Machtverhältnissen und sozialen Zuschreibungen</a:t>
            </a:r>
          </a:p>
          <a:p>
            <a:pPr marR="1130" algn="l" rtl="0"/>
            <a:r>
              <a:rPr lang="de-DE" sz="1000" b="0" i="0" u="none" strike="noStrike" baseline="30000" dirty="0">
                <a:solidFill>
                  <a:srgbClr val="000000"/>
                </a:solidFill>
                <a:latin typeface="Titillium Web" panose="00000300000000000000" pitchFamily="2" charset="0"/>
              </a:rPr>
              <a:t>Förderung von Empathie, Perspektivwechsel und Argumentationsfähigkeit</a:t>
            </a:r>
          </a:p>
          <a:p>
            <a:pPr marR="1130" algn="l" rtl="0"/>
            <a:r>
              <a:rPr lang="de-DE" sz="1000" b="0" i="0" u="none" strike="noStrike" baseline="30000" dirty="0">
                <a:solidFill>
                  <a:srgbClr val="000000"/>
                </a:solidFill>
                <a:latin typeface="Titillium Web" panose="00000300000000000000" pitchFamily="2" charset="0"/>
              </a:rPr>
              <a:t>Reflexion von Selbst- und Fremdwahrnehmung im Kontext von Privilegien und Diskriminierung</a:t>
            </a:r>
          </a:p>
          <a:p>
            <a:pPr marR="1130" algn="l" rtl="0"/>
            <a:r>
              <a:rPr lang="de-DE" sz="1000" b="0" i="0" u="none" strike="noStrike" baseline="30000" dirty="0">
                <a:solidFill>
                  <a:srgbClr val="000000"/>
                </a:solidFill>
                <a:latin typeface="Titillium Web" panose="00000300000000000000" pitchFamily="2" charset="0"/>
              </a:rPr>
              <a:t>Niedrigschwelliger Einstieg in komplexe soziale Dynamiken durch ein interaktives Spiel</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Einführung in das Kartenspiel „</a:t>
            </a:r>
            <a:r>
              <a:rPr lang="de-DE" sz="1000" b="0" i="0" u="none" strike="noStrike" baseline="30000" dirty="0" err="1">
                <a:solidFill>
                  <a:srgbClr val="000000"/>
                </a:solidFill>
                <a:latin typeface="Titillium Web" panose="00000300000000000000" pitchFamily="2" charset="0"/>
              </a:rPr>
              <a:t>Dualismo</a:t>
            </a:r>
            <a:r>
              <a:rPr lang="de-DE" sz="1000" b="0" i="0" u="none" strike="noStrike" baseline="30000" dirty="0">
                <a:solidFill>
                  <a:srgbClr val="000000"/>
                </a:solidFill>
                <a:latin typeface="Titillium Web" panose="00000300000000000000" pitchFamily="2" charset="0"/>
              </a:rPr>
              <a:t>“, das spielerisch zur Reflexion gesellschaftlicher Rollen und Ungleichheiten anregt</a:t>
            </a:r>
          </a:p>
          <a:p>
            <a:pPr marR="1130" algn="l" rtl="0"/>
            <a:r>
              <a:rPr lang="de-DE" sz="1000" b="0" i="0" u="none" strike="noStrike" baseline="30000" dirty="0">
                <a:solidFill>
                  <a:srgbClr val="000000"/>
                </a:solidFill>
                <a:latin typeface="Titillium Web" panose="00000300000000000000" pitchFamily="2" charset="0"/>
              </a:rPr>
              <a:t>Die Methode unterstützt den Transfer der bisherigen Workshop-Inhalte in eine erfahrungsorientierte Auseinandersetzung</a:t>
            </a:r>
          </a:p>
          <a:p>
            <a:pPr marR="1130" algn="l" rtl="0"/>
            <a:r>
              <a:rPr lang="de-DE" sz="1000" b="0" i="0" u="none" strike="noStrike" baseline="30000" dirty="0">
                <a:solidFill>
                  <a:srgbClr val="000000"/>
                </a:solidFill>
                <a:latin typeface="Titillium Web" panose="00000300000000000000" pitchFamily="2" charset="0"/>
              </a:rPr>
              <a:t>Die Spielanleitung und weiterführende Informationen sind unter folgenden Links abrufbar:</a:t>
            </a:r>
          </a:p>
          <a:p>
            <a:pPr marR="1130" lvl="1" algn="l" rtl="0"/>
            <a:r>
              <a:rPr lang="de-DE" sz="1000" b="0" i="0" u="none" strike="noStrike" baseline="30000" dirty="0">
                <a:solidFill>
                  <a:srgbClr val="000000"/>
                </a:solidFill>
                <a:latin typeface="Titillium Web" panose="00000300000000000000" pitchFamily="2" charset="0"/>
              </a:rPr>
              <a:t>www.fexbw.de/dual_001</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Durchführung des Spiels „</a:t>
            </a:r>
            <a:r>
              <a:rPr lang="de-DE" sz="1000" b="0" i="0" u="none" strike="noStrike" baseline="30000" dirty="0" err="1">
                <a:solidFill>
                  <a:srgbClr val="000000"/>
                </a:solidFill>
                <a:latin typeface="Titillium Web" panose="00000300000000000000" pitchFamily="2" charset="0"/>
              </a:rPr>
              <a:t>Dualismo</a:t>
            </a:r>
            <a:r>
              <a:rPr lang="de-DE" sz="1000" b="0" i="0" u="none" strike="noStrike" baseline="30000" dirty="0">
                <a:solidFill>
                  <a:srgbClr val="000000"/>
                </a:solidFill>
                <a:latin typeface="Titillium Web" panose="00000300000000000000" pitchFamily="2" charset="0"/>
              </a:rPr>
              <a:t>“ in Kleingruppen oder mit ausgewählten Karten im Plenum</a:t>
            </a:r>
          </a:p>
          <a:p>
            <a:pPr marR="1130" algn="l" rtl="0"/>
            <a:r>
              <a:rPr lang="de-DE" sz="1000" b="0" i="0" u="none" strike="noStrike" baseline="30000" dirty="0">
                <a:solidFill>
                  <a:srgbClr val="000000"/>
                </a:solidFill>
                <a:latin typeface="Titillium Web" panose="00000300000000000000" pitchFamily="2" charset="0"/>
              </a:rPr>
              <a:t>Reflexionsrunde im Anschluss:</a:t>
            </a:r>
          </a:p>
          <a:p>
            <a:pPr marR="1130" lvl="1" algn="l" rtl="0"/>
            <a:r>
              <a:rPr lang="de-DE" sz="1000" b="0" i="0" u="none" strike="noStrike" baseline="30000" dirty="0">
                <a:solidFill>
                  <a:srgbClr val="000000"/>
                </a:solidFill>
                <a:latin typeface="Titillium Web" panose="00000300000000000000" pitchFamily="2" charset="0"/>
              </a:rPr>
              <a:t>Was bedeutet gut/böse?</a:t>
            </a:r>
          </a:p>
          <a:p>
            <a:pPr marR="1130" lvl="1" algn="l" rtl="0"/>
            <a:r>
              <a:rPr lang="de-DE" sz="1000" b="0" i="0" u="none" strike="noStrike" baseline="30000" dirty="0">
                <a:solidFill>
                  <a:srgbClr val="000000"/>
                </a:solidFill>
                <a:latin typeface="Titillium Web" panose="00000300000000000000" pitchFamily="2" charset="0"/>
              </a:rPr>
              <a:t>Wie können Dichotomien aufgebrochen werden?</a:t>
            </a:r>
          </a:p>
          <a:p>
            <a:pPr marR="1130" lvl="1" algn="l" rtl="0"/>
            <a:r>
              <a:rPr lang="de-DE" sz="1000" b="0" i="0" u="none" strike="noStrike" baseline="30000" dirty="0">
                <a:solidFill>
                  <a:srgbClr val="000000"/>
                </a:solidFill>
                <a:latin typeface="Titillium Web" panose="00000300000000000000" pitchFamily="2" charset="0"/>
              </a:rPr>
              <a:t>Wie wirken Sprache, Zuschreibung, Deutungsmacht?</a:t>
            </a:r>
          </a:p>
          <a:p>
            <a:pPr marR="1130" algn="l" rtl="0"/>
            <a:r>
              <a:rPr lang="de-DE" sz="1000" b="0" i="0" u="none" strike="noStrike" baseline="30000" dirty="0">
                <a:solidFill>
                  <a:srgbClr val="000000"/>
                </a:solidFill>
                <a:latin typeface="Titillium Web" panose="00000300000000000000" pitchFamily="2" charset="0"/>
              </a:rPr>
              <a:t>Visualisierung zentraler Erkenntnisse oder Zitate auf Karten, Flipchart o. ä.</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34</a:t>
            </a:fld>
            <a:endParaRPr lang="de-DE"/>
          </a:p>
        </p:txBody>
      </p:sp>
    </p:spTree>
    <p:extLst>
      <p:ext uri="{BB962C8B-B14F-4D97-AF65-F5344CB8AC3E}">
        <p14:creationId xmlns:p14="http://schemas.microsoft.com/office/powerpoint/2010/main" val="1414439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Sensibilisierung für die Wirkmechanismen von Vorurteilen und sozialen Konstruktionen</a:t>
            </a:r>
          </a:p>
          <a:p>
            <a:pPr marR="1130" algn="l" rtl="0"/>
            <a:r>
              <a:rPr lang="de-DE" sz="1800" b="0" i="0" u="none" strike="noStrike" baseline="30000" dirty="0">
                <a:solidFill>
                  <a:srgbClr val="000000"/>
                </a:solidFill>
                <a:latin typeface="Titillium Web" panose="00000300000000000000" pitchFamily="2" charset="0"/>
              </a:rPr>
              <a:t>Reflexion über Gruppenzugehörigkeiten und ihre emotionale wie gesellschaftliche Bedeutung</a:t>
            </a:r>
          </a:p>
          <a:p>
            <a:pPr marR="1130" algn="l" rtl="0"/>
            <a:r>
              <a:rPr lang="de-DE" sz="1800" b="0" i="0" u="none" strike="noStrike" baseline="30000" dirty="0">
                <a:solidFill>
                  <a:srgbClr val="000000"/>
                </a:solidFill>
                <a:latin typeface="Titillium Web" panose="00000300000000000000" pitchFamily="2" charset="0"/>
              </a:rPr>
              <a:t>Förderung von Perspektivwechsel, Differenzsensibilität und Begegnungsfähigkeit</a:t>
            </a:r>
          </a:p>
          <a:p>
            <a:pPr marR="1130" algn="l" rtl="0"/>
            <a:r>
              <a:rPr lang="de-DE" sz="1800" b="0" i="0" u="none" strike="noStrike" baseline="30000" dirty="0">
                <a:solidFill>
                  <a:srgbClr val="000000"/>
                </a:solidFill>
                <a:latin typeface="Titillium Web" panose="00000300000000000000" pitchFamily="2" charset="0"/>
              </a:rPr>
              <a:t>Sichtbarmachung: Jede „Fremdgruppe“ konstruiert auch ein „Wir“ – und umgekehrt</a:t>
            </a:r>
          </a:p>
          <a:p>
            <a:pPr marR="0" algn="l" rtl="0"/>
            <a:r>
              <a:rPr lang="de-DE" sz="1800" b="1" i="1" u="none" strike="noStrike" baseline="30000" dirty="0">
                <a:solidFill>
                  <a:srgbClr val="FFFFFF"/>
                </a:solidFill>
                <a:latin typeface="Titillium Web" panose="00000300000000000000" pitchFamily="2" charset="0"/>
              </a:rPr>
              <a:t>Inhalte</a:t>
            </a:r>
          </a:p>
          <a:p>
            <a:pPr marR="0" algn="l" rtl="0"/>
            <a:r>
              <a:rPr lang="de-DE" sz="1800" b="1" i="0" u="none" strike="noStrike" baseline="30000" dirty="0">
                <a:solidFill>
                  <a:srgbClr val="000000"/>
                </a:solidFill>
                <a:latin typeface="Titillium Web" panose="00000300000000000000" pitchFamily="2" charset="0"/>
              </a:rPr>
              <a:t>Bild 1: „Warum?“</a:t>
            </a:r>
          </a:p>
          <a:p>
            <a:pPr marR="1130" algn="l" rtl="0"/>
            <a:r>
              <a:rPr lang="de-DE" sz="1800" b="0" i="0" u="none" strike="noStrike" baseline="30000" dirty="0">
                <a:solidFill>
                  <a:srgbClr val="000000"/>
                </a:solidFill>
                <a:latin typeface="Titillium Web" panose="00000300000000000000" pitchFamily="2" charset="0"/>
              </a:rPr>
              <a:t>Einstieg in die Fragestellung: Warum denken wir in Gruppen? Was macht uns anfällig für einfache Deutungsmuster?</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35</a:t>
            </a:fld>
            <a:endParaRPr lang="de-DE"/>
          </a:p>
        </p:txBody>
      </p:sp>
    </p:spTree>
    <p:extLst>
      <p:ext uri="{BB962C8B-B14F-4D97-AF65-F5344CB8AC3E}">
        <p14:creationId xmlns:p14="http://schemas.microsoft.com/office/powerpoint/2010/main" val="3713462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0" u="none" strike="noStrike" baseline="30000" dirty="0">
                <a:solidFill>
                  <a:srgbClr val="000000"/>
                </a:solidFill>
                <a:latin typeface="Titillium Web" panose="00000300000000000000" pitchFamily="2" charset="0"/>
              </a:rPr>
              <a:t>Bild 2: Homogene Gruppe</a:t>
            </a:r>
          </a:p>
          <a:p>
            <a:pPr marR="1130" algn="l" rtl="0"/>
            <a:r>
              <a:rPr lang="de-DE" sz="1800" b="0" i="0" u="none" strike="noStrike" baseline="30000" dirty="0">
                <a:solidFill>
                  <a:srgbClr val="000000"/>
                </a:solidFill>
                <a:latin typeface="Titillium Web" panose="00000300000000000000" pitchFamily="2" charset="0"/>
              </a:rPr>
              <a:t>Darstellung visueller oder kultureller Gleichartigkeit – Sicherheit durch Ähnlichkeit, aber Risiko von Ausgrenzung</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36</a:t>
            </a:fld>
            <a:endParaRPr lang="de-DE"/>
          </a:p>
        </p:txBody>
      </p:sp>
    </p:spTree>
    <p:extLst>
      <p:ext uri="{BB962C8B-B14F-4D97-AF65-F5344CB8AC3E}">
        <p14:creationId xmlns:p14="http://schemas.microsoft.com/office/powerpoint/2010/main" val="119172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0" u="none" strike="noStrike" baseline="30000" dirty="0">
                <a:solidFill>
                  <a:srgbClr val="000000"/>
                </a:solidFill>
                <a:latin typeface="Titillium Web" panose="00000300000000000000" pitchFamily="2" charset="0"/>
              </a:rPr>
              <a:t>Bild 3: Abgrenzung durch Form und Farbe</a:t>
            </a:r>
          </a:p>
          <a:p>
            <a:pPr marR="1130" algn="l" rtl="0"/>
            <a:r>
              <a:rPr lang="de-DE" sz="1800" b="0" i="0" u="none" strike="noStrike" baseline="30000" dirty="0">
                <a:solidFill>
                  <a:srgbClr val="000000"/>
                </a:solidFill>
                <a:latin typeface="Titillium Web" panose="00000300000000000000" pitchFamily="2" charset="0"/>
              </a:rPr>
              <a:t>Kontrast zwischen Gruppen mit unterschiedlichen Symboliken – Wahrnehmung von „Fremdheit“ und deren Zuschreibung</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37</a:t>
            </a:fld>
            <a:endParaRPr lang="de-DE"/>
          </a:p>
        </p:txBody>
      </p:sp>
    </p:spTree>
    <p:extLst>
      <p:ext uri="{BB962C8B-B14F-4D97-AF65-F5344CB8AC3E}">
        <p14:creationId xmlns:p14="http://schemas.microsoft.com/office/powerpoint/2010/main" val="302901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0" u="none" strike="noStrike" baseline="30000" dirty="0">
                <a:solidFill>
                  <a:srgbClr val="000000"/>
                </a:solidFill>
                <a:latin typeface="Titillium Web" panose="00000300000000000000" pitchFamily="2" charset="0"/>
              </a:rPr>
              <a:t>Bild 4: Begegnung und Grenzziehung</a:t>
            </a:r>
          </a:p>
          <a:p>
            <a:pPr marR="1130" algn="l" rtl="0"/>
            <a:r>
              <a:rPr lang="de-DE" sz="1800" b="0" i="0" u="none" strike="noStrike" baseline="30000" dirty="0">
                <a:solidFill>
                  <a:srgbClr val="000000"/>
                </a:solidFill>
                <a:latin typeface="Titillium Web" panose="00000300000000000000" pitchFamily="2" charset="0"/>
              </a:rPr>
              <a:t>Annäherung durch Veränderung, aber Fortbestehen symbolischer Grenzen – Reflexion: Wer darf dazugehören?</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38</a:t>
            </a:fld>
            <a:endParaRPr lang="de-DE"/>
          </a:p>
        </p:txBody>
      </p:sp>
    </p:spTree>
    <p:extLst>
      <p:ext uri="{BB962C8B-B14F-4D97-AF65-F5344CB8AC3E}">
        <p14:creationId xmlns:p14="http://schemas.microsoft.com/office/powerpoint/2010/main" val="2681212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Sensibilisierung für die Vielschichtigkeit von Identität</a:t>
            </a:r>
          </a:p>
          <a:p>
            <a:pPr marR="1130" algn="l" rtl="0"/>
            <a:r>
              <a:rPr lang="de-DE" sz="1000" b="0" i="0" u="none" strike="noStrike" baseline="30000" dirty="0">
                <a:solidFill>
                  <a:srgbClr val="000000"/>
                </a:solidFill>
                <a:latin typeface="Titillium Web" panose="00000300000000000000" pitchFamily="2" charset="0"/>
              </a:rPr>
              <a:t>Reflexion über persönliche und gesellschaftlich geprägte Anteile von Selbstwahrnehmung</a:t>
            </a:r>
          </a:p>
          <a:p>
            <a:pPr marR="1130" algn="l" rtl="0"/>
            <a:r>
              <a:rPr lang="de-DE" sz="1000" b="0" i="0" u="none" strike="noStrike" baseline="30000" dirty="0">
                <a:solidFill>
                  <a:srgbClr val="000000"/>
                </a:solidFill>
                <a:latin typeface="Titillium Web" panose="00000300000000000000" pitchFamily="2" charset="0"/>
              </a:rPr>
              <a:t>Förderung der Fähigkeit zur Selbstverortung und Auseinandersetzung mit Fremdzuschreibungen</a:t>
            </a:r>
          </a:p>
          <a:p>
            <a:pPr marR="1130" algn="l" rtl="0"/>
            <a:r>
              <a:rPr lang="de-DE" sz="1000" b="0" i="0" u="none" strike="noStrike" baseline="30000" dirty="0">
                <a:solidFill>
                  <a:srgbClr val="000000"/>
                </a:solidFill>
                <a:latin typeface="Titillium Web" panose="00000300000000000000" pitchFamily="2" charset="0"/>
              </a:rPr>
              <a:t>Verständnis für Intersektionalität und Wechselwirkungen verschiedener Diskriminierungskategorien</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Einstieg über das Modell „Dimensionen von Persönlichkeit und Identität“</a:t>
            </a:r>
          </a:p>
          <a:p>
            <a:pPr marR="1130" algn="l" rtl="0"/>
            <a:r>
              <a:rPr lang="de-DE" sz="1000" b="0" i="0" u="none" strike="noStrike" baseline="30000" dirty="0">
                <a:solidFill>
                  <a:srgbClr val="000000"/>
                </a:solidFill>
                <a:latin typeface="Titillium Web" panose="00000300000000000000" pitchFamily="2" charset="0"/>
              </a:rPr>
              <a:t>Unterscheidung zwischen:</a:t>
            </a:r>
          </a:p>
          <a:p>
            <a:pPr marR="1130" lvl="1" algn="l" rtl="0"/>
            <a:r>
              <a:rPr lang="de-DE" sz="1000" b="0" i="0" u="none" strike="noStrike" baseline="30000" dirty="0">
                <a:solidFill>
                  <a:srgbClr val="000000"/>
                </a:solidFill>
                <a:latin typeface="Titillium Web" panose="00000300000000000000" pitchFamily="2" charset="0"/>
              </a:rPr>
              <a:t>Persönlichen Merkmalen (individuell, einzigartig)</a:t>
            </a:r>
          </a:p>
          <a:p>
            <a:pPr marR="1130" lvl="1" algn="l" rtl="0"/>
            <a:r>
              <a:rPr lang="de-DE" sz="1000" b="0" i="0" u="none" strike="noStrike" baseline="30000" dirty="0">
                <a:solidFill>
                  <a:srgbClr val="000000"/>
                </a:solidFill>
                <a:latin typeface="Titillium Web" panose="00000300000000000000" pitchFamily="2" charset="0"/>
              </a:rPr>
              <a:t>Gemeinsamen Merkmalen (z. B. Interessen, Eigenschaften)</a:t>
            </a:r>
          </a:p>
          <a:p>
            <a:pPr marR="1130" lvl="1" algn="l" rtl="0"/>
            <a:r>
              <a:rPr lang="de-DE" sz="1000" b="0" i="0" u="none" strike="noStrike" baseline="30000" dirty="0">
                <a:solidFill>
                  <a:srgbClr val="000000"/>
                </a:solidFill>
                <a:latin typeface="Titillium Web" panose="00000300000000000000" pitchFamily="2" charset="0"/>
              </a:rPr>
              <a:t>Gesellschaftlich wirksamen Merkmalen (z. B. Hautfarbe, Geschlecht, Religion etc.)</a:t>
            </a:r>
          </a:p>
          <a:p>
            <a:pPr marR="1130" algn="l" rtl="0"/>
            <a:r>
              <a:rPr lang="de-DE" sz="1000" b="0" i="0" u="none" strike="noStrike" baseline="30000" dirty="0">
                <a:solidFill>
                  <a:srgbClr val="000000"/>
                </a:solidFill>
                <a:latin typeface="Titillium Web" panose="00000300000000000000" pitchFamily="2" charset="0"/>
              </a:rPr>
              <a:t>Diskussion: Welche Merkmale „zählen“ gesellschaftlich – und warum?</a:t>
            </a:r>
          </a:p>
          <a:p>
            <a:pPr marR="1130" algn="l" rtl="0"/>
            <a:r>
              <a:rPr lang="de-DE" sz="1000" b="0" i="0" u="none" strike="noStrike" baseline="30000" dirty="0">
                <a:solidFill>
                  <a:srgbClr val="000000"/>
                </a:solidFill>
                <a:latin typeface="Titillium Web" panose="00000300000000000000" pitchFamily="2" charset="0"/>
              </a:rPr>
              <a:t>Reflexion über sichtbare und unsichtbare Aspekte von Identität</a:t>
            </a:r>
          </a:p>
          <a:p>
            <a:pPr marR="1130" algn="l" rtl="0"/>
            <a:r>
              <a:rPr lang="de-DE" sz="1000" b="0" i="0" u="none" strike="noStrike" baseline="30000" dirty="0">
                <a:solidFill>
                  <a:srgbClr val="000000"/>
                </a:solidFill>
                <a:latin typeface="Titillium Web" panose="00000300000000000000" pitchFamily="2" charset="0"/>
              </a:rPr>
              <a:t>Verbindung zur Frage: Wer erlebt sich selbst als diskriminiert – und auf welcher Ebene?</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Bildimpuls: Visualisierung des Modells (z. B. Kreisgrafik oder Schichtenmodell)</a:t>
            </a:r>
          </a:p>
          <a:p>
            <a:pPr marR="1130" algn="l" rtl="0"/>
            <a:r>
              <a:rPr lang="de-DE" sz="1000" b="0" i="0" u="none" strike="noStrike" baseline="30000" dirty="0">
                <a:solidFill>
                  <a:srgbClr val="000000"/>
                </a:solidFill>
                <a:latin typeface="Titillium Web" panose="00000300000000000000" pitchFamily="2" charset="0"/>
              </a:rPr>
              <a:t>Moderierter Austausch:</a:t>
            </a:r>
          </a:p>
          <a:p>
            <a:pPr marR="1130" lvl="1" algn="l" rtl="0"/>
            <a:r>
              <a:rPr lang="de-DE" sz="1000" b="0" i="0" u="none" strike="noStrike" baseline="30000" dirty="0">
                <a:solidFill>
                  <a:srgbClr val="000000"/>
                </a:solidFill>
                <a:latin typeface="Titillium Web" panose="00000300000000000000" pitchFamily="2" charset="0"/>
              </a:rPr>
              <a:t>Welche Merkmale treffen auf mich zu?</a:t>
            </a:r>
          </a:p>
          <a:p>
            <a:pPr marR="1130" lvl="1" algn="l" rtl="0"/>
            <a:r>
              <a:rPr lang="de-DE" sz="1000" b="0" i="0" u="none" strike="noStrike" baseline="30000" dirty="0">
                <a:solidFill>
                  <a:srgbClr val="000000"/>
                </a:solidFill>
                <a:latin typeface="Titillium Web" panose="00000300000000000000" pitchFamily="2" charset="0"/>
              </a:rPr>
              <a:t>Welche davon beeinflussen meinen Alltag stark?</a:t>
            </a:r>
          </a:p>
          <a:p>
            <a:pPr marR="1130" algn="l" rtl="0"/>
            <a:r>
              <a:rPr lang="de-DE" sz="1000" b="0" i="0" u="none" strike="noStrike" baseline="30000" dirty="0">
                <a:solidFill>
                  <a:srgbClr val="000000"/>
                </a:solidFill>
                <a:latin typeface="Titillium Web" panose="00000300000000000000" pitchFamily="2" charset="0"/>
              </a:rPr>
              <a:t>Kleingruppenarbeit (optional): Austausch über individuelle Identitätsdimensionen</a:t>
            </a:r>
          </a:p>
          <a:p>
            <a:pPr marR="1130" algn="l" rtl="0"/>
            <a:r>
              <a:rPr lang="de-DE" sz="1000" b="0" i="0" u="none" strike="noStrike" baseline="30000" dirty="0">
                <a:solidFill>
                  <a:srgbClr val="000000"/>
                </a:solidFill>
                <a:latin typeface="Titillium Web" panose="00000300000000000000" pitchFamily="2" charset="0"/>
              </a:rPr>
              <a:t>Sammlung im Plenum: Welche Merkmale sind besonders diskriminierungsanfällig – und warum?</a:t>
            </a:r>
          </a:p>
        </p:txBody>
      </p:sp>
      <p:sp>
        <p:nvSpPr>
          <p:cNvPr id="4" name="Foliennummernplatzhalter 3"/>
          <p:cNvSpPr>
            <a:spLocks noGrp="1"/>
          </p:cNvSpPr>
          <p:nvPr>
            <p:ph type="sldNum" sz="quarter" idx="5"/>
          </p:nvPr>
        </p:nvSpPr>
        <p:spPr/>
        <p:txBody>
          <a:bodyPr/>
          <a:lstStyle/>
          <a:p>
            <a:fld id="{7BD41E19-DC61-40F6-8C64-FAF11DE50B5A}" type="slidenum">
              <a:rPr lang="de-DE" smtClean="0"/>
              <a:t>39</a:t>
            </a:fld>
            <a:endParaRPr lang="de-DE"/>
          </a:p>
        </p:txBody>
      </p:sp>
    </p:spTree>
    <p:extLst>
      <p:ext uri="{BB962C8B-B14F-4D97-AF65-F5344CB8AC3E}">
        <p14:creationId xmlns:p14="http://schemas.microsoft.com/office/powerpoint/2010/main" val="2391257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Stärkung des Selbstwertgefühls und des persönlichen Bezugs zum Thema</a:t>
            </a:r>
          </a:p>
          <a:p>
            <a:pPr marR="1130" algn="l" rtl="0"/>
            <a:r>
              <a:rPr lang="de-DE" sz="1800" b="0" i="0" u="none" strike="noStrike" baseline="30000" dirty="0">
                <a:solidFill>
                  <a:srgbClr val="000000"/>
                </a:solidFill>
                <a:latin typeface="Titillium Web" panose="00000300000000000000" pitchFamily="2" charset="0"/>
              </a:rPr>
              <a:t>Förderung eines positiven, wertschätzenden Gruppenklimas</a:t>
            </a:r>
          </a:p>
          <a:p>
            <a:pPr marR="1130" algn="l" rtl="0"/>
            <a:r>
              <a:rPr lang="de-DE" sz="1800" b="0" i="0" u="none" strike="noStrike" baseline="30000" dirty="0">
                <a:solidFill>
                  <a:srgbClr val="000000"/>
                </a:solidFill>
                <a:latin typeface="Titillium Web" panose="00000300000000000000" pitchFamily="2" charset="0"/>
              </a:rPr>
              <a:t>Erinnerung an individuelle Ressourcen und Vielfalt persönlicher Eigenschaften</a:t>
            </a:r>
          </a:p>
          <a:p>
            <a:pPr marR="1130" algn="l" rtl="0"/>
            <a:r>
              <a:rPr lang="de-DE" sz="1800" b="0" i="0" u="none" strike="noStrike" baseline="30000" dirty="0">
                <a:solidFill>
                  <a:srgbClr val="000000"/>
                </a:solidFill>
                <a:latin typeface="Titillium Web" panose="00000300000000000000" pitchFamily="2" charset="0"/>
              </a:rPr>
              <a:t>Balance zwischen kognitiver und emotionaler Workshop-Ebene</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5–8 Teilnehmende lesen jeweils drei ihrer zuvor notierten persönlichen Stärken vor</a:t>
            </a:r>
          </a:p>
          <a:p>
            <a:pPr marR="1130" algn="l" rtl="0"/>
            <a:r>
              <a:rPr lang="de-DE" sz="1800" b="0" i="0" u="none" strike="noStrike" baseline="30000" dirty="0">
                <a:solidFill>
                  <a:srgbClr val="000000"/>
                </a:solidFill>
                <a:latin typeface="Titillium Web" panose="00000300000000000000" pitchFamily="2" charset="0"/>
              </a:rPr>
              <a:t>Ziel ist nicht die Bewertung, sondern das Sichtbarmachen von Vielfalt, Selbstbild und Ressourcen</a:t>
            </a:r>
          </a:p>
          <a:p>
            <a:pPr marR="1130" algn="l" rtl="0"/>
            <a:r>
              <a:rPr lang="de-DE" sz="1800" b="0" i="0" u="none" strike="noStrike" baseline="30000" dirty="0">
                <a:solidFill>
                  <a:srgbClr val="000000"/>
                </a:solidFill>
                <a:latin typeface="Titillium Web" panose="00000300000000000000" pitchFamily="2" charset="0"/>
              </a:rPr>
              <a:t>Ermutigung: Stärken dürfen unkonventionell oder humorvoll sein</a:t>
            </a:r>
          </a:p>
          <a:p>
            <a:pPr marR="1130" algn="l" rtl="0"/>
            <a:r>
              <a:rPr lang="de-DE" sz="1800" b="0" i="0" u="none" strike="noStrike" baseline="30000" dirty="0">
                <a:solidFill>
                  <a:srgbClr val="000000"/>
                </a:solidFill>
                <a:latin typeface="Titillium Web" panose="00000300000000000000" pitchFamily="2" charset="0"/>
              </a:rPr>
              <a:t>Kein Kommentieren oder Bewerten durch andere Teilnehmende</a:t>
            </a:r>
          </a:p>
          <a:p>
            <a:pPr marR="0" algn="l" rtl="0"/>
            <a:r>
              <a:rPr lang="de-DE" sz="1800" b="1" i="1" u="none" strike="noStrike" baseline="30000" dirty="0">
                <a:solidFill>
                  <a:srgbClr val="FFFFFF"/>
                </a:solidFill>
                <a:latin typeface="Titillium Web" panose="00000300000000000000" pitchFamily="2" charset="0"/>
              </a:rPr>
              <a:t>Methoden</a:t>
            </a:r>
          </a:p>
          <a:p>
            <a:pPr marR="1130" algn="l" rtl="0"/>
            <a:r>
              <a:rPr lang="de-DE" sz="1800" b="0" i="0" u="none" strike="noStrike" baseline="30000" dirty="0">
                <a:solidFill>
                  <a:srgbClr val="000000"/>
                </a:solidFill>
                <a:latin typeface="Titillium Web" panose="00000300000000000000" pitchFamily="2" charset="0"/>
              </a:rPr>
              <a:t>Einzelvortrag im Plenum (frei oder vorgelesen)</a:t>
            </a:r>
          </a:p>
          <a:p>
            <a:pPr marR="1130" algn="l" rtl="0"/>
            <a:r>
              <a:rPr lang="de-DE" sz="1800" b="0" i="0" u="none" strike="noStrike" baseline="30000" dirty="0">
                <a:solidFill>
                  <a:srgbClr val="000000"/>
                </a:solidFill>
                <a:latin typeface="Titillium Web" panose="00000300000000000000" pitchFamily="2" charset="0"/>
              </a:rPr>
              <a:t>Kurzmoderation zur Erinnerung: „Ihr erinnert euch – wir wollten heute im Laufe des Tages eure Stärken sichtbar machen. Wer mag, liest jetzt drei seiner Stärken vor.“</a:t>
            </a:r>
          </a:p>
          <a:p>
            <a:pPr marR="1130" algn="l" rtl="0"/>
            <a:r>
              <a:rPr lang="de-DE" sz="1800" b="0" i="0" u="none" strike="noStrike" baseline="30000" dirty="0">
                <a:solidFill>
                  <a:srgbClr val="000000"/>
                </a:solidFill>
                <a:latin typeface="Titillium Web" panose="00000300000000000000" pitchFamily="2" charset="0"/>
              </a:rPr>
              <a:t>Freiwilligkeit: Keine Pflicht, Teilnahme kann abgelehnt oder auf später verschoben werden</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40</a:t>
            </a:fld>
            <a:endParaRPr lang="de-DE"/>
          </a:p>
        </p:txBody>
      </p:sp>
    </p:spTree>
    <p:extLst>
      <p:ext uri="{BB962C8B-B14F-4D97-AF65-F5344CB8AC3E}">
        <p14:creationId xmlns:p14="http://schemas.microsoft.com/office/powerpoint/2010/main" val="2156379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Anstoß zur persönlichen Auseinandersetzung mit eigenen Erfahrungen, Verhaltensweisen und Haltungen</a:t>
            </a:r>
          </a:p>
          <a:p>
            <a:pPr marR="1130" algn="l" rtl="0"/>
            <a:r>
              <a:rPr lang="de-DE" sz="1000" b="0" i="0" u="none" strike="noStrike" baseline="30000" dirty="0">
                <a:solidFill>
                  <a:srgbClr val="000000"/>
                </a:solidFill>
                <a:latin typeface="Titillium Web" panose="00000300000000000000" pitchFamily="2" charset="0"/>
              </a:rPr>
              <a:t>Förderung von Selbstwirksamkeit: Was kann ich selbst tun? Wo kann ich aktiv werden?</a:t>
            </a:r>
          </a:p>
          <a:p>
            <a:pPr marR="1130" algn="l" rtl="0"/>
            <a:r>
              <a:rPr lang="de-DE" sz="1000" b="0" i="0" u="none" strike="noStrike" baseline="30000" dirty="0">
                <a:solidFill>
                  <a:srgbClr val="000000"/>
                </a:solidFill>
                <a:latin typeface="Titillium Web" panose="00000300000000000000" pitchFamily="2" charset="0"/>
              </a:rPr>
              <a:t>Aktivierung des eigenen Wertegerüsts und Handlungsspielraums</a:t>
            </a:r>
          </a:p>
          <a:p>
            <a:pPr marR="1130" algn="l" rtl="0"/>
            <a:r>
              <a:rPr lang="de-DE" sz="1000" b="0" i="0" u="none" strike="noStrike" baseline="30000" dirty="0">
                <a:solidFill>
                  <a:srgbClr val="000000"/>
                </a:solidFill>
                <a:latin typeface="Titillium Web" panose="00000300000000000000" pitchFamily="2" charset="0"/>
              </a:rPr>
              <a:t>Verknüpfung von individuellem Verhalten mit gesellschaftlichem Wandel</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Reflexionsbogen:</a:t>
            </a:r>
          </a:p>
          <a:p>
            <a:pPr marR="1130" lvl="1" algn="l" rtl="0"/>
            <a:r>
              <a:rPr lang="de-DE" sz="1000" b="0" i="0" u="none" strike="noStrike" baseline="30000" dirty="0">
                <a:solidFill>
                  <a:srgbClr val="000000"/>
                </a:solidFill>
                <a:latin typeface="Titillium Web" panose="00000300000000000000" pitchFamily="2" charset="0"/>
              </a:rPr>
              <a:t>„Wo erlebe ich Diskriminierung?“</a:t>
            </a:r>
          </a:p>
          <a:p>
            <a:pPr marR="1130" lvl="1" algn="l" rtl="0"/>
            <a:r>
              <a:rPr lang="de-DE" sz="1000" b="0" i="0" u="none" strike="noStrike" baseline="30000" dirty="0">
                <a:solidFill>
                  <a:srgbClr val="000000"/>
                </a:solidFill>
                <a:latin typeface="Titillium Web" panose="00000300000000000000" pitchFamily="2" charset="0"/>
              </a:rPr>
              <a:t>„Wie verhalte ich mich in diskriminierenden Situationen?“</a:t>
            </a:r>
          </a:p>
          <a:p>
            <a:pPr marR="1130" lvl="1" algn="l" rtl="0"/>
            <a:r>
              <a:rPr lang="de-DE" sz="1000" b="0" i="0" u="none" strike="noStrike" baseline="30000" dirty="0">
                <a:solidFill>
                  <a:srgbClr val="000000"/>
                </a:solidFill>
                <a:latin typeface="Titillium Web" panose="00000300000000000000" pitchFamily="2" charset="0"/>
              </a:rPr>
              <a:t>„Was wünsche ich mir von anderen – und was kann ich selbst tun?“</a:t>
            </a:r>
          </a:p>
          <a:p>
            <a:pPr marR="1130" algn="l" rtl="0"/>
            <a:r>
              <a:rPr lang="de-DE" sz="1000" b="0" i="0" u="none" strike="noStrike" baseline="30000" dirty="0">
                <a:solidFill>
                  <a:srgbClr val="000000"/>
                </a:solidFill>
                <a:latin typeface="Titillium Web" panose="00000300000000000000" pitchFamily="2" charset="0"/>
              </a:rPr>
              <a:t>Ziel ist kein Moralkatalog, sondern ehrliche Selbstbefragung und Aktivierung</a:t>
            </a:r>
          </a:p>
          <a:p>
            <a:pPr marR="1130" algn="l" rtl="0"/>
            <a:r>
              <a:rPr lang="de-DE" sz="1000" b="0" i="0" u="none" strike="noStrike" baseline="30000" dirty="0">
                <a:solidFill>
                  <a:srgbClr val="000000"/>
                </a:solidFill>
                <a:latin typeface="Titillium Web" panose="00000300000000000000" pitchFamily="2" charset="0"/>
              </a:rPr>
              <a:t>Ergebnisse müssen nicht geteilt werden – können aber im weiteren Verlauf eingebracht werden (z. B. in Gruppenübungen oder der Abschlussrunde)</a:t>
            </a:r>
          </a:p>
          <a:p>
            <a:pPr marR="1130" algn="l" rtl="0"/>
            <a:r>
              <a:rPr lang="de-DE" sz="1000" b="0" i="0" u="none" strike="noStrike" baseline="30000" dirty="0">
                <a:solidFill>
                  <a:srgbClr val="000000"/>
                </a:solidFill>
                <a:latin typeface="Titillium Web" panose="00000300000000000000" pitchFamily="2" charset="0"/>
              </a:rPr>
              <a:t>Zwei Aktivierungsperspektiven:</a:t>
            </a:r>
          </a:p>
          <a:p>
            <a:pPr marR="1130" lvl="1" algn="l" rtl="0"/>
            <a:r>
              <a:rPr lang="de-DE" sz="1000" b="0" i="0" u="none" strike="noStrike" baseline="30000" dirty="0">
                <a:solidFill>
                  <a:srgbClr val="000000"/>
                </a:solidFill>
                <a:latin typeface="Titillium Web" panose="00000300000000000000" pitchFamily="2" charset="0"/>
              </a:rPr>
              <a:t>Individuelle Ebene: Haltung, Sprache, Verhalten</a:t>
            </a:r>
          </a:p>
          <a:p>
            <a:pPr marR="1130" lvl="1" algn="l" rtl="0"/>
            <a:r>
              <a:rPr lang="de-DE" sz="1000" b="0" i="0" u="none" strike="noStrike" baseline="30000" dirty="0">
                <a:solidFill>
                  <a:srgbClr val="000000"/>
                </a:solidFill>
                <a:latin typeface="Titillium Web" panose="00000300000000000000" pitchFamily="2" charset="0"/>
              </a:rPr>
              <a:t>Strukturelle Ebene: Einfluss auf Gruppen, Institutionen, Öffentlichkeit</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Einzelarbeit mit Reflexionsbogen</a:t>
            </a:r>
          </a:p>
          <a:p>
            <a:pPr marR="1130" algn="l" rtl="0"/>
            <a:r>
              <a:rPr lang="de-DE" sz="1000" b="0" i="0" u="none" strike="noStrike" baseline="30000" dirty="0">
                <a:solidFill>
                  <a:srgbClr val="000000"/>
                </a:solidFill>
                <a:latin typeface="Titillium Web" panose="00000300000000000000" pitchFamily="2" charset="0"/>
              </a:rPr>
              <a:t>Zeit zur stillen Bearbeitung (5–10 Minuten)</a:t>
            </a:r>
          </a:p>
          <a:p>
            <a:pPr marR="1130" algn="l" rtl="0"/>
            <a:r>
              <a:rPr lang="de-DE" sz="1000" b="0" i="0" u="none" strike="noStrike" baseline="30000" dirty="0">
                <a:solidFill>
                  <a:srgbClr val="000000"/>
                </a:solidFill>
                <a:latin typeface="Titillium Web" panose="00000300000000000000" pitchFamily="2" charset="0"/>
              </a:rPr>
              <a:t>Optional: Austausch in Kleingruppen oder Tandems</a:t>
            </a:r>
          </a:p>
          <a:p>
            <a:pPr marR="1130" algn="l" rtl="0"/>
            <a:r>
              <a:rPr lang="de-DE" sz="1000" b="0" i="0" u="none" strike="noStrike" baseline="30000" dirty="0">
                <a:solidFill>
                  <a:srgbClr val="000000"/>
                </a:solidFill>
                <a:latin typeface="Titillium Web" panose="00000300000000000000" pitchFamily="2" charset="0"/>
              </a:rPr>
              <a:t>Visualisierung (z. B. mit Moderationskarten oder Post-</a:t>
            </a:r>
            <a:r>
              <a:rPr lang="de-DE" sz="1000" b="0" i="0" u="none" strike="noStrike" baseline="30000" dirty="0" err="1">
                <a:solidFill>
                  <a:srgbClr val="000000"/>
                </a:solidFill>
                <a:latin typeface="Titillium Web" panose="00000300000000000000" pitchFamily="2" charset="0"/>
              </a:rPr>
              <a:t>its</a:t>
            </a:r>
            <a:r>
              <a:rPr lang="de-DE" sz="1000" b="0" i="0" u="none" strike="noStrike" baseline="30000" dirty="0">
                <a:solidFill>
                  <a:srgbClr val="000000"/>
                </a:solidFill>
                <a:latin typeface="Titillium Web" panose="00000300000000000000" pitchFamily="2" charset="0"/>
              </a:rPr>
              <a:t>):</a:t>
            </a:r>
          </a:p>
          <a:p>
            <a:pPr marR="1130" lvl="1" algn="l" rtl="0"/>
            <a:r>
              <a:rPr lang="de-DE" sz="1000" b="0" i="0" u="none" strike="noStrike" baseline="30000" dirty="0">
                <a:solidFill>
                  <a:srgbClr val="000000"/>
                </a:solidFill>
                <a:latin typeface="Titillium Web" panose="00000300000000000000" pitchFamily="2" charset="0"/>
              </a:rPr>
              <a:t>Was möchte ich mir vornehmen?</a:t>
            </a:r>
          </a:p>
          <a:p>
            <a:pPr marR="1130" lvl="1" algn="l" rtl="0"/>
            <a:r>
              <a:rPr lang="de-DE" sz="1000" b="0" i="0" u="none" strike="noStrike" baseline="30000" dirty="0">
                <a:solidFill>
                  <a:srgbClr val="000000"/>
                </a:solidFill>
                <a:latin typeface="Titillium Web" panose="00000300000000000000" pitchFamily="2" charset="0"/>
              </a:rPr>
              <a:t>Wo will ich genauer hinschauen?</a:t>
            </a:r>
          </a:p>
          <a:p>
            <a:pPr marR="1130" lvl="1" algn="l" rtl="0"/>
            <a:r>
              <a:rPr lang="de-DE" sz="1000" b="0" i="0" u="none" strike="noStrike" baseline="30000" dirty="0">
                <a:solidFill>
                  <a:srgbClr val="000000"/>
                </a:solidFill>
                <a:latin typeface="Titillium Web" panose="00000300000000000000" pitchFamily="2" charset="0"/>
              </a:rPr>
              <a:t>Was kann ich beim nächsten Mal anders machen?</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41</a:t>
            </a:fld>
            <a:endParaRPr lang="de-DE"/>
          </a:p>
        </p:txBody>
      </p:sp>
    </p:spTree>
    <p:extLst>
      <p:ext uri="{BB962C8B-B14F-4D97-AF65-F5344CB8AC3E}">
        <p14:creationId xmlns:p14="http://schemas.microsoft.com/office/powerpoint/2010/main" val="1228556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Anstoß zur persönlichen Auseinandersetzung mit eigenen Erfahrungen, Verhaltensweisen und Haltungen</a:t>
            </a:r>
          </a:p>
          <a:p>
            <a:pPr marR="1130" algn="l" rtl="0"/>
            <a:r>
              <a:rPr lang="de-DE" sz="1000" b="0" i="0" u="none" strike="noStrike" baseline="30000" dirty="0">
                <a:solidFill>
                  <a:srgbClr val="000000"/>
                </a:solidFill>
                <a:latin typeface="Titillium Web" panose="00000300000000000000" pitchFamily="2" charset="0"/>
              </a:rPr>
              <a:t>Förderung von Selbstwirksamkeit: Was kann ich selbst tun? Wo kann ich aktiv werden?</a:t>
            </a:r>
          </a:p>
          <a:p>
            <a:pPr marR="1130" algn="l" rtl="0"/>
            <a:r>
              <a:rPr lang="de-DE" sz="1000" b="0" i="0" u="none" strike="noStrike" baseline="30000" dirty="0">
                <a:solidFill>
                  <a:srgbClr val="000000"/>
                </a:solidFill>
                <a:latin typeface="Titillium Web" panose="00000300000000000000" pitchFamily="2" charset="0"/>
              </a:rPr>
              <a:t>Aktivierung des eigenen Wertegerüsts und Handlungsspielraums</a:t>
            </a:r>
          </a:p>
          <a:p>
            <a:pPr marR="1130" algn="l" rtl="0"/>
            <a:r>
              <a:rPr lang="de-DE" sz="1000" b="0" i="0" u="none" strike="noStrike" baseline="30000" dirty="0">
                <a:solidFill>
                  <a:srgbClr val="000000"/>
                </a:solidFill>
                <a:latin typeface="Titillium Web" panose="00000300000000000000" pitchFamily="2" charset="0"/>
              </a:rPr>
              <a:t>Verknüpfung von individuellem Verhalten mit gesellschaftlichem Wandel</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Reflexionsbogen:</a:t>
            </a:r>
          </a:p>
          <a:p>
            <a:pPr marR="1130" lvl="1" algn="l" rtl="0"/>
            <a:r>
              <a:rPr lang="de-DE" sz="1000" b="0" i="0" u="none" strike="noStrike" baseline="30000" dirty="0">
                <a:solidFill>
                  <a:srgbClr val="000000"/>
                </a:solidFill>
                <a:latin typeface="Titillium Web" panose="00000300000000000000" pitchFamily="2" charset="0"/>
              </a:rPr>
              <a:t>„Wo erlebe ich Diskriminierung?“</a:t>
            </a:r>
          </a:p>
          <a:p>
            <a:pPr marR="1130" lvl="1" algn="l" rtl="0"/>
            <a:r>
              <a:rPr lang="de-DE" sz="1000" b="0" i="0" u="none" strike="noStrike" baseline="30000" dirty="0">
                <a:solidFill>
                  <a:srgbClr val="000000"/>
                </a:solidFill>
                <a:latin typeface="Titillium Web" panose="00000300000000000000" pitchFamily="2" charset="0"/>
              </a:rPr>
              <a:t>„Wie verhalte ich mich in diskriminierenden Situationen?“</a:t>
            </a:r>
          </a:p>
          <a:p>
            <a:pPr marR="1130" lvl="1" algn="l" rtl="0"/>
            <a:r>
              <a:rPr lang="de-DE" sz="1000" b="0" i="0" u="none" strike="noStrike" baseline="30000" dirty="0">
                <a:solidFill>
                  <a:srgbClr val="000000"/>
                </a:solidFill>
                <a:latin typeface="Titillium Web" panose="00000300000000000000" pitchFamily="2" charset="0"/>
              </a:rPr>
              <a:t>„Was wünsche ich mir von anderen – und was kann ich selbst tun?“</a:t>
            </a:r>
          </a:p>
          <a:p>
            <a:pPr marR="1130" algn="l" rtl="0"/>
            <a:r>
              <a:rPr lang="de-DE" sz="1000" b="0" i="0" u="none" strike="noStrike" baseline="30000" dirty="0">
                <a:solidFill>
                  <a:srgbClr val="000000"/>
                </a:solidFill>
                <a:latin typeface="Titillium Web" panose="00000300000000000000" pitchFamily="2" charset="0"/>
              </a:rPr>
              <a:t>Ziel ist kein Moralkatalog, sondern ehrliche Selbstbefragung und Aktivierung</a:t>
            </a:r>
          </a:p>
          <a:p>
            <a:pPr marR="1130" algn="l" rtl="0"/>
            <a:r>
              <a:rPr lang="de-DE" sz="1000" b="0" i="0" u="none" strike="noStrike" baseline="30000" dirty="0">
                <a:solidFill>
                  <a:srgbClr val="000000"/>
                </a:solidFill>
                <a:latin typeface="Titillium Web" panose="00000300000000000000" pitchFamily="2" charset="0"/>
              </a:rPr>
              <a:t>Ergebnisse müssen nicht geteilt werden – können aber im weiteren Verlauf eingebracht werden (z. B. in Gruppenübungen oder der Abschlussrunde)</a:t>
            </a:r>
          </a:p>
          <a:p>
            <a:pPr marR="1130" algn="l" rtl="0"/>
            <a:r>
              <a:rPr lang="de-DE" sz="1000" b="0" i="0" u="none" strike="noStrike" baseline="30000" dirty="0">
                <a:solidFill>
                  <a:srgbClr val="000000"/>
                </a:solidFill>
                <a:latin typeface="Titillium Web" panose="00000300000000000000" pitchFamily="2" charset="0"/>
              </a:rPr>
              <a:t>Zwei Aktivierungsperspektiven:</a:t>
            </a:r>
          </a:p>
          <a:p>
            <a:pPr marR="1130" lvl="1" algn="l" rtl="0"/>
            <a:r>
              <a:rPr lang="de-DE" sz="1000" b="0" i="0" u="none" strike="noStrike" baseline="30000" dirty="0">
                <a:solidFill>
                  <a:srgbClr val="000000"/>
                </a:solidFill>
                <a:latin typeface="Titillium Web" panose="00000300000000000000" pitchFamily="2" charset="0"/>
              </a:rPr>
              <a:t>Individuelle Ebene: Haltung, Sprache, Verhalten</a:t>
            </a:r>
          </a:p>
          <a:p>
            <a:pPr marR="1130" lvl="1" algn="l" rtl="0"/>
            <a:r>
              <a:rPr lang="de-DE" sz="1000" b="0" i="0" u="none" strike="noStrike" baseline="30000" dirty="0">
                <a:solidFill>
                  <a:srgbClr val="000000"/>
                </a:solidFill>
                <a:latin typeface="Titillium Web" panose="00000300000000000000" pitchFamily="2" charset="0"/>
              </a:rPr>
              <a:t>Strukturelle Ebene: Einfluss auf Gruppen, Institutionen, Öffentlichkeit</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Einzelarbeit mit Reflexionsbogen</a:t>
            </a:r>
          </a:p>
          <a:p>
            <a:pPr marR="1130" algn="l" rtl="0"/>
            <a:r>
              <a:rPr lang="de-DE" sz="1000" b="0" i="0" u="none" strike="noStrike" baseline="30000" dirty="0">
                <a:solidFill>
                  <a:srgbClr val="000000"/>
                </a:solidFill>
                <a:latin typeface="Titillium Web" panose="00000300000000000000" pitchFamily="2" charset="0"/>
              </a:rPr>
              <a:t>Zeit zur stillen Bearbeitung (5–10 Minuten)</a:t>
            </a:r>
          </a:p>
          <a:p>
            <a:pPr marR="1130" algn="l" rtl="0"/>
            <a:r>
              <a:rPr lang="de-DE" sz="1000" b="0" i="0" u="none" strike="noStrike" baseline="30000" dirty="0">
                <a:solidFill>
                  <a:srgbClr val="000000"/>
                </a:solidFill>
                <a:latin typeface="Titillium Web" panose="00000300000000000000" pitchFamily="2" charset="0"/>
              </a:rPr>
              <a:t>Optional: Austausch in Kleingruppen oder Tandems</a:t>
            </a:r>
          </a:p>
          <a:p>
            <a:pPr marR="1130" algn="l" rtl="0"/>
            <a:r>
              <a:rPr lang="de-DE" sz="1000" b="0" i="0" u="none" strike="noStrike" baseline="30000" dirty="0">
                <a:solidFill>
                  <a:srgbClr val="000000"/>
                </a:solidFill>
                <a:latin typeface="Titillium Web" panose="00000300000000000000" pitchFamily="2" charset="0"/>
              </a:rPr>
              <a:t>Visualisierung (z. B. mit Moderationskarten oder Post-</a:t>
            </a:r>
            <a:r>
              <a:rPr lang="de-DE" sz="1000" b="0" i="0" u="none" strike="noStrike" baseline="30000" dirty="0" err="1">
                <a:solidFill>
                  <a:srgbClr val="000000"/>
                </a:solidFill>
                <a:latin typeface="Titillium Web" panose="00000300000000000000" pitchFamily="2" charset="0"/>
              </a:rPr>
              <a:t>its</a:t>
            </a:r>
            <a:r>
              <a:rPr lang="de-DE" sz="1000" b="0" i="0" u="none" strike="noStrike" baseline="30000" dirty="0">
                <a:solidFill>
                  <a:srgbClr val="000000"/>
                </a:solidFill>
                <a:latin typeface="Titillium Web" panose="00000300000000000000" pitchFamily="2" charset="0"/>
              </a:rPr>
              <a:t>):</a:t>
            </a:r>
          </a:p>
          <a:p>
            <a:pPr marR="1130" lvl="1" algn="l" rtl="0"/>
            <a:r>
              <a:rPr lang="de-DE" sz="1000" b="0" i="0" u="none" strike="noStrike" baseline="30000" dirty="0">
                <a:solidFill>
                  <a:srgbClr val="000000"/>
                </a:solidFill>
                <a:latin typeface="Titillium Web" panose="00000300000000000000" pitchFamily="2" charset="0"/>
              </a:rPr>
              <a:t>Was möchte ich mir vornehmen?</a:t>
            </a:r>
          </a:p>
          <a:p>
            <a:pPr marR="1130" lvl="1" algn="l" rtl="0"/>
            <a:r>
              <a:rPr lang="de-DE" sz="1000" b="0" i="0" u="none" strike="noStrike" baseline="30000" dirty="0">
                <a:solidFill>
                  <a:srgbClr val="000000"/>
                </a:solidFill>
                <a:latin typeface="Titillium Web" panose="00000300000000000000" pitchFamily="2" charset="0"/>
              </a:rPr>
              <a:t>Wo will ich genauer hinschauen?</a:t>
            </a:r>
          </a:p>
          <a:p>
            <a:pPr marR="1130" lvl="1" algn="l" rtl="0"/>
            <a:r>
              <a:rPr lang="de-DE" sz="1000" b="0" i="0" u="none" strike="noStrike" baseline="30000" dirty="0">
                <a:solidFill>
                  <a:srgbClr val="000000"/>
                </a:solidFill>
                <a:latin typeface="Titillium Web" panose="00000300000000000000" pitchFamily="2" charset="0"/>
              </a:rPr>
              <a:t>Was kann ich beim nächsten Mal anders machen?</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42</a:t>
            </a:fld>
            <a:endParaRPr lang="de-DE"/>
          </a:p>
        </p:txBody>
      </p:sp>
    </p:spTree>
    <p:extLst>
      <p:ext uri="{BB962C8B-B14F-4D97-AF65-F5344CB8AC3E}">
        <p14:creationId xmlns:p14="http://schemas.microsoft.com/office/powerpoint/2010/main" val="734328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Pausenregelung</a:t>
            </a:r>
          </a:p>
          <a:p>
            <a:pPr marR="0" algn="l" rtl="0"/>
            <a:r>
              <a:rPr lang="de-DE" sz="1800" b="0" i="0" u="none" strike="noStrike" baseline="30000" dirty="0">
                <a:solidFill>
                  <a:srgbClr val="000000"/>
                </a:solidFill>
                <a:latin typeface="Titillium Web" panose="00000300000000000000" pitchFamily="2" charset="0"/>
              </a:rPr>
              <a:t>Gerade bei extern moderierten Workshops ist es hilfreich, zu Beginn verbindlich zu klären, wann Pausen vorgesehen sind. Das schafft Orientierung – sowohl für die Teilnehmenden als auch für die Workshopleitung. </a:t>
            </a:r>
          </a:p>
          <a:p>
            <a:pPr marR="0" algn="l" rtl="0"/>
            <a:r>
              <a:rPr lang="de-DE" sz="1800" b="0" i="0" u="none" strike="noStrike" baseline="30000" dirty="0">
                <a:solidFill>
                  <a:srgbClr val="000000"/>
                </a:solidFill>
                <a:latin typeface="Titillium Web" panose="00000300000000000000" pitchFamily="2" charset="0"/>
              </a:rPr>
              <a:t>Die klare Ansage, wann Zeit zum Durchatmen ist, nimmt Druck aus der Situation und signalisiert: Die Struktur steht, ihr könnt euch auf die Inhalte konzentrieren. Gleichzeitig gilt: Wer zwischendurch eine kurze Auszeit braucht, darf das respektvoll und achtsam für die Gruppe äußern.</a:t>
            </a:r>
          </a:p>
          <a:p>
            <a:pPr marR="0" algn="l" rtl="0"/>
            <a:r>
              <a:rPr lang="de-DE" sz="1800" b="1" i="1" u="none" strike="noStrike" baseline="30000" dirty="0">
                <a:solidFill>
                  <a:srgbClr val="000000"/>
                </a:solidFill>
                <a:latin typeface="Titillium Web" panose="00000300000000000000" pitchFamily="2" charset="0"/>
              </a:rPr>
              <a:t>„Wir machen gegen 10:30 Uhr eine Pause – und falls jemand vorher dringend eine braucht: einfach kurz Bescheid geben, dann finden wir eine Lösung.“</a:t>
            </a:r>
          </a:p>
          <a:p>
            <a:endParaRPr lang="de-DE" sz="1800" dirty="0"/>
          </a:p>
        </p:txBody>
      </p:sp>
      <p:sp>
        <p:nvSpPr>
          <p:cNvPr id="4" name="Foliennummernplatzhalter 3"/>
          <p:cNvSpPr>
            <a:spLocks noGrp="1"/>
          </p:cNvSpPr>
          <p:nvPr>
            <p:ph type="sldNum" sz="quarter" idx="5"/>
          </p:nvPr>
        </p:nvSpPr>
        <p:spPr/>
        <p:txBody>
          <a:bodyPr/>
          <a:lstStyle/>
          <a:p>
            <a:fld id="{7BD41E19-DC61-40F6-8C64-FAF11DE50B5A}" type="slidenum">
              <a:rPr lang="de-DE" smtClean="0"/>
              <a:t>5</a:t>
            </a:fld>
            <a:endParaRPr lang="de-DE"/>
          </a:p>
        </p:txBody>
      </p:sp>
    </p:spTree>
    <p:extLst>
      <p:ext uri="{BB962C8B-B14F-4D97-AF65-F5344CB8AC3E}">
        <p14:creationId xmlns:p14="http://schemas.microsoft.com/office/powerpoint/2010/main" val="556081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Anstoß zur persönlichen Auseinandersetzung mit eigenen Erfahrungen, Verhaltensweisen und Haltungen</a:t>
            </a:r>
          </a:p>
          <a:p>
            <a:pPr marR="1130" algn="l" rtl="0"/>
            <a:r>
              <a:rPr lang="de-DE" sz="1000" b="0" i="0" u="none" strike="noStrike" baseline="30000" dirty="0">
                <a:solidFill>
                  <a:srgbClr val="000000"/>
                </a:solidFill>
                <a:latin typeface="Titillium Web" panose="00000300000000000000" pitchFamily="2" charset="0"/>
              </a:rPr>
              <a:t>Förderung von Selbstwirksamkeit: Was kann ich selbst tun? Wo kann ich aktiv werden?</a:t>
            </a:r>
          </a:p>
          <a:p>
            <a:pPr marR="1130" algn="l" rtl="0"/>
            <a:r>
              <a:rPr lang="de-DE" sz="1000" b="0" i="0" u="none" strike="noStrike" baseline="30000" dirty="0">
                <a:solidFill>
                  <a:srgbClr val="000000"/>
                </a:solidFill>
                <a:latin typeface="Titillium Web" panose="00000300000000000000" pitchFamily="2" charset="0"/>
              </a:rPr>
              <a:t>Aktivierung des eigenen Wertegerüsts und Handlungsspielraums</a:t>
            </a:r>
          </a:p>
          <a:p>
            <a:pPr marR="1130" algn="l" rtl="0"/>
            <a:r>
              <a:rPr lang="de-DE" sz="1000" b="0" i="0" u="none" strike="noStrike" baseline="30000" dirty="0">
                <a:solidFill>
                  <a:srgbClr val="000000"/>
                </a:solidFill>
                <a:latin typeface="Titillium Web" panose="00000300000000000000" pitchFamily="2" charset="0"/>
              </a:rPr>
              <a:t>Verknüpfung von individuellem Verhalten mit gesellschaftlichem Wandel</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Reflexionsbogen:</a:t>
            </a:r>
          </a:p>
          <a:p>
            <a:pPr marR="1130" lvl="1" algn="l" rtl="0"/>
            <a:r>
              <a:rPr lang="de-DE" sz="1000" b="0" i="0" u="none" strike="noStrike" baseline="30000" dirty="0">
                <a:solidFill>
                  <a:srgbClr val="000000"/>
                </a:solidFill>
                <a:latin typeface="Titillium Web" panose="00000300000000000000" pitchFamily="2" charset="0"/>
              </a:rPr>
              <a:t>„Wo erlebe ich Diskriminierung?“</a:t>
            </a:r>
          </a:p>
          <a:p>
            <a:pPr marR="1130" lvl="1" algn="l" rtl="0"/>
            <a:r>
              <a:rPr lang="de-DE" sz="1000" b="0" i="0" u="none" strike="noStrike" baseline="30000" dirty="0">
                <a:solidFill>
                  <a:srgbClr val="000000"/>
                </a:solidFill>
                <a:latin typeface="Titillium Web" panose="00000300000000000000" pitchFamily="2" charset="0"/>
              </a:rPr>
              <a:t>„Wie verhalte ich mich in diskriminierenden Situationen?“</a:t>
            </a:r>
          </a:p>
          <a:p>
            <a:pPr marR="1130" lvl="1" algn="l" rtl="0"/>
            <a:r>
              <a:rPr lang="de-DE" sz="1000" b="0" i="0" u="none" strike="noStrike" baseline="30000" dirty="0">
                <a:solidFill>
                  <a:srgbClr val="000000"/>
                </a:solidFill>
                <a:latin typeface="Titillium Web" panose="00000300000000000000" pitchFamily="2" charset="0"/>
              </a:rPr>
              <a:t>„Was wünsche ich mir von anderen – und was kann ich selbst tun?“</a:t>
            </a:r>
          </a:p>
          <a:p>
            <a:pPr marR="1130" algn="l" rtl="0"/>
            <a:r>
              <a:rPr lang="de-DE" sz="1000" b="0" i="0" u="none" strike="noStrike" baseline="30000" dirty="0">
                <a:solidFill>
                  <a:srgbClr val="000000"/>
                </a:solidFill>
                <a:latin typeface="Titillium Web" panose="00000300000000000000" pitchFamily="2" charset="0"/>
              </a:rPr>
              <a:t>Ziel ist kein Moralkatalog, sondern ehrliche Selbstbefragung und Aktivierung</a:t>
            </a:r>
          </a:p>
          <a:p>
            <a:pPr marR="1130" algn="l" rtl="0"/>
            <a:r>
              <a:rPr lang="de-DE" sz="1000" b="0" i="0" u="none" strike="noStrike" baseline="30000" dirty="0">
                <a:solidFill>
                  <a:srgbClr val="000000"/>
                </a:solidFill>
                <a:latin typeface="Titillium Web" panose="00000300000000000000" pitchFamily="2" charset="0"/>
              </a:rPr>
              <a:t>Ergebnisse müssen nicht geteilt werden – können aber im weiteren Verlauf eingebracht werden (z. B. in Gruppenübungen oder der Abschlussrunde)</a:t>
            </a:r>
          </a:p>
          <a:p>
            <a:pPr marR="1130" algn="l" rtl="0"/>
            <a:r>
              <a:rPr lang="de-DE" sz="1000" b="0" i="0" u="none" strike="noStrike" baseline="30000" dirty="0">
                <a:solidFill>
                  <a:srgbClr val="000000"/>
                </a:solidFill>
                <a:latin typeface="Titillium Web" panose="00000300000000000000" pitchFamily="2" charset="0"/>
              </a:rPr>
              <a:t>Zwei Aktivierungsperspektiven:</a:t>
            </a:r>
          </a:p>
          <a:p>
            <a:pPr marR="1130" lvl="1" algn="l" rtl="0"/>
            <a:r>
              <a:rPr lang="de-DE" sz="1000" b="0" i="0" u="none" strike="noStrike" baseline="30000" dirty="0">
                <a:solidFill>
                  <a:srgbClr val="000000"/>
                </a:solidFill>
                <a:latin typeface="Titillium Web" panose="00000300000000000000" pitchFamily="2" charset="0"/>
              </a:rPr>
              <a:t>Individuelle Ebene: Haltung, Sprache, Verhalten</a:t>
            </a:r>
          </a:p>
          <a:p>
            <a:pPr marR="1130" lvl="1" algn="l" rtl="0"/>
            <a:r>
              <a:rPr lang="de-DE" sz="1000" b="0" i="0" u="none" strike="noStrike" baseline="30000" dirty="0">
                <a:solidFill>
                  <a:srgbClr val="000000"/>
                </a:solidFill>
                <a:latin typeface="Titillium Web" panose="00000300000000000000" pitchFamily="2" charset="0"/>
              </a:rPr>
              <a:t>Strukturelle Ebene: Einfluss auf Gruppen, Institutionen, Öffentlichkeit</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Einzelarbeit mit Reflexionsbogen</a:t>
            </a:r>
          </a:p>
          <a:p>
            <a:pPr marR="1130" algn="l" rtl="0"/>
            <a:r>
              <a:rPr lang="de-DE" sz="1000" b="0" i="0" u="none" strike="noStrike" baseline="30000" dirty="0">
                <a:solidFill>
                  <a:srgbClr val="000000"/>
                </a:solidFill>
                <a:latin typeface="Titillium Web" panose="00000300000000000000" pitchFamily="2" charset="0"/>
              </a:rPr>
              <a:t>Zeit zur stillen Bearbeitung (5–10 Minuten)</a:t>
            </a:r>
          </a:p>
          <a:p>
            <a:pPr marR="1130" algn="l" rtl="0"/>
            <a:r>
              <a:rPr lang="de-DE" sz="1000" b="0" i="0" u="none" strike="noStrike" baseline="30000" dirty="0">
                <a:solidFill>
                  <a:srgbClr val="000000"/>
                </a:solidFill>
                <a:latin typeface="Titillium Web" panose="00000300000000000000" pitchFamily="2" charset="0"/>
              </a:rPr>
              <a:t>Optional: Austausch in Kleingruppen oder Tandems</a:t>
            </a:r>
          </a:p>
          <a:p>
            <a:pPr marR="1130" algn="l" rtl="0"/>
            <a:r>
              <a:rPr lang="de-DE" sz="1000" b="0" i="0" u="none" strike="noStrike" baseline="30000" dirty="0">
                <a:solidFill>
                  <a:srgbClr val="000000"/>
                </a:solidFill>
                <a:latin typeface="Titillium Web" panose="00000300000000000000" pitchFamily="2" charset="0"/>
              </a:rPr>
              <a:t>Visualisierung (z. B. mit Moderationskarten oder Post-</a:t>
            </a:r>
            <a:r>
              <a:rPr lang="de-DE" sz="1000" b="0" i="0" u="none" strike="noStrike" baseline="30000" dirty="0" err="1">
                <a:solidFill>
                  <a:srgbClr val="000000"/>
                </a:solidFill>
                <a:latin typeface="Titillium Web" panose="00000300000000000000" pitchFamily="2" charset="0"/>
              </a:rPr>
              <a:t>its</a:t>
            </a:r>
            <a:r>
              <a:rPr lang="de-DE" sz="1000" b="0" i="0" u="none" strike="noStrike" baseline="30000" dirty="0">
                <a:solidFill>
                  <a:srgbClr val="000000"/>
                </a:solidFill>
                <a:latin typeface="Titillium Web" panose="00000300000000000000" pitchFamily="2" charset="0"/>
              </a:rPr>
              <a:t>):</a:t>
            </a:r>
          </a:p>
          <a:p>
            <a:pPr marR="1130" lvl="1" algn="l" rtl="0"/>
            <a:r>
              <a:rPr lang="de-DE" sz="1000" b="0" i="0" u="none" strike="noStrike" baseline="30000" dirty="0">
                <a:solidFill>
                  <a:srgbClr val="000000"/>
                </a:solidFill>
                <a:latin typeface="Titillium Web" panose="00000300000000000000" pitchFamily="2" charset="0"/>
              </a:rPr>
              <a:t>Was möchte ich mir vornehmen?</a:t>
            </a:r>
          </a:p>
          <a:p>
            <a:pPr marR="1130" lvl="1" algn="l" rtl="0"/>
            <a:r>
              <a:rPr lang="de-DE" sz="1000" b="0" i="0" u="none" strike="noStrike" baseline="30000" dirty="0">
                <a:solidFill>
                  <a:srgbClr val="000000"/>
                </a:solidFill>
                <a:latin typeface="Titillium Web" panose="00000300000000000000" pitchFamily="2" charset="0"/>
              </a:rPr>
              <a:t>Wo will ich genauer hinschauen?</a:t>
            </a:r>
          </a:p>
          <a:p>
            <a:pPr marR="1130" lvl="1" algn="l" rtl="0"/>
            <a:r>
              <a:rPr lang="de-DE" sz="1000" b="0" i="0" u="none" strike="noStrike" baseline="30000" dirty="0">
                <a:solidFill>
                  <a:srgbClr val="000000"/>
                </a:solidFill>
                <a:latin typeface="Titillium Web" panose="00000300000000000000" pitchFamily="2" charset="0"/>
              </a:rPr>
              <a:t>Was kann ich beim nächsten Mal anders machen?</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43</a:t>
            </a:fld>
            <a:endParaRPr lang="de-DE"/>
          </a:p>
        </p:txBody>
      </p:sp>
    </p:spTree>
    <p:extLst>
      <p:ext uri="{BB962C8B-B14F-4D97-AF65-F5344CB8AC3E}">
        <p14:creationId xmlns:p14="http://schemas.microsoft.com/office/powerpoint/2010/main" val="3534829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Persönlicher Abschluss und positiver Ausklang des Workshops</a:t>
            </a:r>
          </a:p>
          <a:p>
            <a:pPr marR="1130" algn="l" rtl="0"/>
            <a:r>
              <a:rPr lang="de-DE" sz="1000" b="0" i="0" u="none" strike="noStrike" baseline="30000" dirty="0">
                <a:solidFill>
                  <a:srgbClr val="000000"/>
                </a:solidFill>
                <a:latin typeface="Titillium Web" panose="00000300000000000000" pitchFamily="2" charset="0"/>
              </a:rPr>
              <a:t>Sichtbarmachung individueller Ressourcen und Selbstwirksamkeit</a:t>
            </a:r>
          </a:p>
          <a:p>
            <a:pPr marR="1130" algn="l" rtl="0"/>
            <a:r>
              <a:rPr lang="de-DE" sz="1000" b="0" i="0" u="none" strike="noStrike" baseline="30000" dirty="0">
                <a:solidFill>
                  <a:srgbClr val="000000"/>
                </a:solidFill>
                <a:latin typeface="Titillium Web" panose="00000300000000000000" pitchFamily="2" charset="0"/>
              </a:rPr>
              <a:t>Bestärkung der Teilnehmenden in ihrer Rolle und Haltung</a:t>
            </a:r>
          </a:p>
          <a:p>
            <a:pPr marR="1130" algn="l" rtl="0"/>
            <a:r>
              <a:rPr lang="de-DE" sz="1000" b="0" i="0" u="none" strike="noStrike" baseline="30000" dirty="0">
                <a:solidFill>
                  <a:srgbClr val="000000"/>
                </a:solidFill>
                <a:latin typeface="Titillium Web" panose="00000300000000000000" pitchFamily="2" charset="0"/>
              </a:rPr>
              <a:t>Stärkung des Gemeinschaftsgefühls durch gegenseitige Wertschätzung</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1" i="0" u="none" strike="noStrike" baseline="30000" dirty="0">
                <a:solidFill>
                  <a:srgbClr val="000000"/>
                </a:solidFill>
                <a:latin typeface="Titillium Web" panose="00000300000000000000" pitchFamily="2" charset="0"/>
              </a:rPr>
              <a:t>Rückbezug auf die Einstiegsübung zu den persönlichen Stärken</a:t>
            </a:r>
            <a:r>
              <a:rPr lang="de-DE" sz="1000" b="0" i="0" u="none" strike="noStrike" baseline="30000" dirty="0">
                <a:solidFill>
                  <a:srgbClr val="000000"/>
                </a:solidFill>
                <a:latin typeface="Titillium Web" panose="00000300000000000000" pitchFamily="2" charset="0"/>
              </a:rPr>
              <a:t>:</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Zu Beginn haben alle zehn persönliche Stärken notiert – einige wurden bereits vorgestellt. Nun folgt die abschließende Präsentationsrunde: freiwillig, wertschätzend, unkommentiert.</a:t>
            </a:r>
          </a:p>
          <a:p>
            <a:pPr marR="1130" algn="l" rtl="0"/>
            <a:r>
              <a:rPr lang="de-DE" sz="1000" b="1" i="0" u="none" strike="noStrike" baseline="30000" dirty="0">
                <a:solidFill>
                  <a:srgbClr val="000000"/>
                </a:solidFill>
                <a:latin typeface="Titillium Web" panose="00000300000000000000" pitchFamily="2" charset="0"/>
              </a:rPr>
              <a:t>Reflexion zur Übung</a:t>
            </a:r>
            <a:r>
              <a:rPr lang="de-DE" sz="1000" b="0" i="0" u="none" strike="noStrike" baseline="30000" dirty="0">
                <a:solidFill>
                  <a:srgbClr val="000000"/>
                </a:solidFill>
                <a:latin typeface="Titillium Web" panose="00000300000000000000" pitchFamily="2" charset="0"/>
              </a:rPr>
              <a:t>:</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In jeder Gruppe steckt eine Vielfalt an Stärken – nicht von außen definiert, sondern selbst benannt. Das ist empowernd.</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Stärken werden wirksam, wenn sie gesehen, anerkannt und respektiert werden. Vielfalt schafft kollektives Potenzial.</a:t>
            </a:r>
          </a:p>
          <a:p>
            <a:pPr marR="1130" algn="l" rtl="0"/>
            <a:r>
              <a:rPr lang="de-DE" sz="1000" b="1" i="0" u="none" strike="noStrike" baseline="30000" dirty="0">
                <a:solidFill>
                  <a:srgbClr val="000000"/>
                </a:solidFill>
                <a:latin typeface="Titillium Web" panose="00000300000000000000" pitchFamily="2" charset="0"/>
              </a:rPr>
              <a:t>Gesellschaftlicher Transfer</a:t>
            </a:r>
            <a:r>
              <a:rPr lang="de-DE" sz="1000" b="0" i="0" u="none" strike="noStrike" baseline="30000" dirty="0">
                <a:solidFill>
                  <a:srgbClr val="000000"/>
                </a:solidFill>
                <a:latin typeface="Titillium Web" panose="00000300000000000000" pitchFamily="2" charset="0"/>
              </a:rPr>
              <a:t>:</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Wenn Menschen wegen bestimmter Merkmale ausgeschlossen werden, verliert nicht nur die betroffene Person – auch die Gemeinschaft verliert Perspektiven, Fähigkeiten und Beiträge.</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Beispiel: Eine Klasse plant ein Abschlussfest – je mehr sich einbringen, desto kreativer und lebendiger wird es. Das gilt auch für Gesellschaft.</a:t>
            </a:r>
          </a:p>
          <a:p>
            <a:pPr marR="1130" algn="l" rtl="0"/>
            <a:r>
              <a:rPr lang="de-DE" sz="1000" b="1" i="0" u="none" strike="noStrike" baseline="30000" dirty="0">
                <a:solidFill>
                  <a:srgbClr val="000000"/>
                </a:solidFill>
                <a:latin typeface="Titillium Web" panose="00000300000000000000" pitchFamily="2" charset="0"/>
              </a:rPr>
              <a:t>Zentraler Gedanke</a:t>
            </a:r>
            <a:r>
              <a:rPr lang="de-DE" sz="1000" b="0" i="0" u="none" strike="noStrike" baseline="30000" dirty="0">
                <a:solidFill>
                  <a:srgbClr val="000000"/>
                </a:solidFill>
                <a:latin typeface="Titillium Web" panose="00000300000000000000" pitchFamily="2" charset="0"/>
              </a:rPr>
              <a:t>:</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Ausschluss hemmt Entwicklung – Anerkennung entfaltet Potenzial.</a:t>
            </a:r>
          </a:p>
          <a:p>
            <a:pPr marR="1130" algn="l" rtl="0"/>
            <a:r>
              <a:rPr lang="de-DE" sz="1000" b="1" i="0" u="none" strike="noStrike" baseline="30000" dirty="0">
                <a:solidFill>
                  <a:srgbClr val="000000"/>
                </a:solidFill>
                <a:latin typeface="Titillium Web" panose="00000300000000000000" pitchFamily="2" charset="0"/>
              </a:rPr>
              <a:t>Persönlicher Abschlussimpuls</a:t>
            </a:r>
            <a:r>
              <a:rPr lang="de-DE" sz="1000" b="0" i="0" u="none" strike="noStrike" baseline="30000" dirty="0">
                <a:solidFill>
                  <a:srgbClr val="000000"/>
                </a:solidFill>
                <a:latin typeface="Titillium Web" panose="00000300000000000000" pitchFamily="2" charset="0"/>
              </a:rPr>
              <a:t>:</a:t>
            </a:r>
          </a:p>
          <a:p>
            <a:pPr marR="1130" lvl="1" algn="l" rtl="0"/>
            <a:r>
              <a:rPr lang="de-DE" sz="1000" b="0" i="0" u="none" strike="noStrike" baseline="30000" dirty="0">
                <a:solidFill>
                  <a:srgbClr val="000000"/>
                </a:solidFill>
                <a:latin typeface="Titillium Web" panose="00000300000000000000" pitchFamily="2" charset="0"/>
              </a:rPr>
              <a:t>Was habe ich über mich selbst gelernt?</a:t>
            </a:r>
          </a:p>
          <a:p>
            <a:pPr marR="1130" lvl="1" algn="l" rtl="0"/>
            <a:r>
              <a:rPr lang="de-DE" sz="1000" b="0" i="0" u="none" strike="noStrike" baseline="30000" dirty="0">
                <a:solidFill>
                  <a:srgbClr val="000000"/>
                </a:solidFill>
                <a:latin typeface="Titillium Web" panose="00000300000000000000" pitchFamily="2" charset="0"/>
              </a:rPr>
              <a:t>Welche Stärke möchte ich künftig bewusster einbringen?</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Freiwillige Wortmeldungen im Plenum</a:t>
            </a:r>
          </a:p>
          <a:p>
            <a:pPr marR="1130" algn="l" rtl="0"/>
            <a:r>
              <a:rPr lang="de-DE" sz="1000" b="0" i="0" u="none" strike="noStrike" baseline="30000" dirty="0" err="1">
                <a:solidFill>
                  <a:srgbClr val="000000"/>
                </a:solidFill>
                <a:latin typeface="Titillium Web" panose="00000300000000000000" pitchFamily="2" charset="0"/>
              </a:rPr>
              <a:t>Jede:r</a:t>
            </a:r>
            <a:r>
              <a:rPr lang="de-DE" sz="1000" b="0" i="0" u="none" strike="noStrike" baseline="30000" dirty="0">
                <a:solidFill>
                  <a:srgbClr val="000000"/>
                </a:solidFill>
                <a:latin typeface="Titillium Web" panose="00000300000000000000" pitchFamily="2" charset="0"/>
              </a:rPr>
              <a:t> liest drei seiner/ihrer Stärken vor</a:t>
            </a:r>
          </a:p>
          <a:p>
            <a:pPr marR="1130" algn="l" rtl="0"/>
            <a:r>
              <a:rPr lang="de-DE" sz="1000" b="0" i="0" u="none" strike="noStrike" baseline="30000" dirty="0">
                <a:solidFill>
                  <a:srgbClr val="000000"/>
                </a:solidFill>
                <a:latin typeface="Titillium Web" panose="00000300000000000000" pitchFamily="2" charset="0"/>
              </a:rPr>
              <a:t>Keine Kommentare oder Bewertungen – Fokus liegt auf Sichtbarkeit und Selbstwirksamkeit</a:t>
            </a:r>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44</a:t>
            </a:fld>
            <a:endParaRPr lang="de-DE"/>
          </a:p>
        </p:txBody>
      </p:sp>
    </p:spTree>
    <p:extLst>
      <p:ext uri="{BB962C8B-B14F-4D97-AF65-F5344CB8AC3E}">
        <p14:creationId xmlns:p14="http://schemas.microsoft.com/office/powerpoint/2010/main" val="875092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Gemeinsamer Abschluss des Workshops mit Raum für Feedback und Austausch</a:t>
            </a:r>
          </a:p>
          <a:p>
            <a:pPr marR="1130" algn="l" rtl="0"/>
            <a:r>
              <a:rPr lang="de-DE" sz="1000" b="0" i="0" u="none" strike="noStrike" baseline="30000" dirty="0">
                <a:solidFill>
                  <a:srgbClr val="000000"/>
                </a:solidFill>
                <a:latin typeface="Titillium Web" panose="00000300000000000000" pitchFamily="2" charset="0"/>
              </a:rPr>
              <a:t>Würdigung der Beiträge und der Gruppenatmosphäre</a:t>
            </a:r>
          </a:p>
          <a:p>
            <a:pPr marR="1130" algn="l" rtl="0"/>
            <a:r>
              <a:rPr lang="de-DE" sz="1000" b="0" i="0" u="none" strike="noStrike" baseline="30000" dirty="0">
                <a:solidFill>
                  <a:srgbClr val="000000"/>
                </a:solidFill>
                <a:latin typeface="Titillium Web" panose="00000300000000000000" pitchFamily="2" charset="0"/>
              </a:rPr>
              <a:t>Möglichkeit, letzte Impulse oder Fragen zu platzieren</a:t>
            </a:r>
          </a:p>
          <a:p>
            <a:pPr marR="1130" algn="l" rtl="0"/>
            <a:r>
              <a:rPr lang="de-DE" sz="1000" b="0" i="0" u="none" strike="noStrike" baseline="30000" dirty="0">
                <a:solidFill>
                  <a:srgbClr val="000000"/>
                </a:solidFill>
                <a:latin typeface="Titillium Web" panose="00000300000000000000" pitchFamily="2" charset="0"/>
              </a:rPr>
              <a:t>Sicherung zentraler Erkenntnisse und positiver Ausklang</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Offene Abschlussrunde mit drei Impulsfragen:</a:t>
            </a:r>
          </a:p>
          <a:p>
            <a:pPr marR="1130" algn="l" rtl="0"/>
            <a:r>
              <a:rPr lang="de-DE" sz="1000" b="0" i="0" u="none" strike="noStrike" baseline="30000" dirty="0">
                <a:solidFill>
                  <a:srgbClr val="000000"/>
                </a:solidFill>
                <a:latin typeface="Titillium Web" panose="00000300000000000000" pitchFamily="2" charset="0"/>
              </a:rPr>
              <a:t>Was nehme ich für mich mit?</a:t>
            </a:r>
          </a:p>
          <a:p>
            <a:pPr marR="1130" algn="l" rtl="0"/>
            <a:r>
              <a:rPr lang="de-DE" sz="1000" b="0" i="0" u="none" strike="noStrike" baseline="30000" dirty="0">
                <a:solidFill>
                  <a:srgbClr val="000000"/>
                </a:solidFill>
                <a:latin typeface="Titillium Web" panose="00000300000000000000" pitchFamily="2" charset="0"/>
              </a:rPr>
              <a:t>Was fand ich besonders interessant oder berührend?</a:t>
            </a:r>
          </a:p>
          <a:p>
            <a:pPr marR="1130" algn="l" rtl="0"/>
            <a:r>
              <a:rPr lang="de-DE" sz="1000" b="0" i="0" u="none" strike="noStrike" baseline="30000" dirty="0">
                <a:solidFill>
                  <a:srgbClr val="000000"/>
                </a:solidFill>
                <a:latin typeface="Titillium Web" panose="00000300000000000000" pitchFamily="2" charset="0"/>
              </a:rPr>
              <a:t>Was wünsche ich mir für die Zukunft?</a:t>
            </a:r>
          </a:p>
          <a:p>
            <a:pPr marR="1130" algn="l" rtl="0"/>
            <a:r>
              <a:rPr lang="de-DE" sz="1000" b="0" i="0" u="none" strike="noStrike" baseline="30000" dirty="0">
                <a:solidFill>
                  <a:srgbClr val="000000"/>
                </a:solidFill>
                <a:latin typeface="Titillium Web" panose="00000300000000000000" pitchFamily="2" charset="0"/>
              </a:rPr>
              <a:t>Kurze Reflexion durch die Moderation:</a:t>
            </a:r>
          </a:p>
          <a:p>
            <a:pPr marR="1130" lvl="1" algn="l" rtl="0"/>
            <a:r>
              <a:rPr lang="de-DE" sz="1000" b="0" i="0" u="none" strike="noStrike" baseline="30000" dirty="0">
                <a:solidFill>
                  <a:srgbClr val="000000"/>
                </a:solidFill>
                <a:latin typeface="Titillium Web" panose="00000300000000000000" pitchFamily="2" charset="0"/>
              </a:rPr>
              <a:t>Wie war die Gruppenatmosphäre?</a:t>
            </a:r>
          </a:p>
          <a:p>
            <a:pPr marR="1130" lvl="1" algn="l" rtl="0"/>
            <a:r>
              <a:rPr lang="de-DE" sz="1000" b="0" i="0" u="none" strike="noStrike" baseline="30000" dirty="0">
                <a:solidFill>
                  <a:srgbClr val="000000"/>
                </a:solidFill>
                <a:latin typeface="Titillium Web" panose="00000300000000000000" pitchFamily="2" charset="0"/>
              </a:rPr>
              <a:t>Welche Entwicklung war im Verlauf spürbar?</a:t>
            </a:r>
          </a:p>
          <a:p>
            <a:pPr marR="1130" lvl="1" algn="l" rtl="0"/>
            <a:r>
              <a:rPr lang="de-DE" sz="1000" b="0" i="0" u="none" strike="noStrike" baseline="30000" dirty="0">
                <a:solidFill>
                  <a:srgbClr val="000000"/>
                </a:solidFill>
                <a:latin typeface="Titillium Web" panose="00000300000000000000" pitchFamily="2" charset="0"/>
              </a:rPr>
              <a:t>Hinweis auf weiterführende Angebote (z. B. Anlaufstellen, Materialien, Website)</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Offene Gesprächsrunde im Plenum</a:t>
            </a:r>
          </a:p>
          <a:p>
            <a:pPr marR="1130" algn="l" rtl="0"/>
            <a:r>
              <a:rPr lang="de-DE" sz="1000" b="0" i="0" u="none" strike="noStrike" baseline="30000" dirty="0">
                <a:solidFill>
                  <a:srgbClr val="000000"/>
                </a:solidFill>
                <a:latin typeface="Titillium Web" panose="00000300000000000000" pitchFamily="2" charset="0"/>
              </a:rPr>
              <a:t>Blitzlicht oder reihum kurze Statements</a:t>
            </a:r>
          </a:p>
          <a:p>
            <a:pPr marR="1130" algn="l" rtl="0"/>
            <a:r>
              <a:rPr lang="de-DE" sz="1000" b="0" i="0" u="none" strike="noStrike" baseline="30000" dirty="0">
                <a:solidFill>
                  <a:srgbClr val="000000"/>
                </a:solidFill>
                <a:latin typeface="Titillium Web" panose="00000300000000000000" pitchFamily="2" charset="0"/>
              </a:rPr>
              <a:t>Möglichkeit für Rückfragen, Dank oder Feedback</a:t>
            </a:r>
          </a:p>
          <a:p>
            <a:pPr marR="1130" algn="l" rtl="0"/>
            <a:r>
              <a:rPr lang="de-DE" sz="1000" b="0" i="0" u="none" strike="noStrike" baseline="30000">
                <a:solidFill>
                  <a:srgbClr val="000000"/>
                </a:solidFill>
                <a:latin typeface="Titillium Web" panose="00000300000000000000" pitchFamily="2" charset="0"/>
              </a:rPr>
              <a:t>Abschlusswort durch die Moderation</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45</a:t>
            </a:fld>
            <a:endParaRPr lang="de-DE"/>
          </a:p>
        </p:txBody>
      </p:sp>
    </p:spTree>
    <p:extLst>
      <p:ext uri="{BB962C8B-B14F-4D97-AF65-F5344CB8AC3E}">
        <p14:creationId xmlns:p14="http://schemas.microsoft.com/office/powerpoint/2010/main" val="3559695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Safe Space</a:t>
            </a:r>
          </a:p>
          <a:p>
            <a:pPr marR="0" algn="l" rtl="0"/>
            <a:r>
              <a:rPr lang="de-DE" sz="1800" b="0" i="0" u="none" strike="noStrike" baseline="30000" dirty="0">
                <a:solidFill>
                  <a:srgbClr val="000000"/>
                </a:solidFill>
                <a:latin typeface="Titillium Web" panose="00000300000000000000" pitchFamily="2" charset="0"/>
              </a:rPr>
              <a:t>In diesem Workshop sprechen wir über Themen, die persönlich, verletzend oder schambesetzt sein können: über Erfahrungen mit Diskriminierung, über Zuschreibungen, Ausgrenzung – aber auch über eigenes Verhalten, möglicherweise sogar </a:t>
            </a:r>
            <a:r>
              <a:rPr lang="de-DE" sz="1800" b="0" i="0" u="none" strike="noStrike" baseline="30000" dirty="0" err="1">
                <a:solidFill>
                  <a:srgbClr val="000000"/>
                </a:solidFill>
                <a:latin typeface="Titillium Web" panose="00000300000000000000" pitchFamily="2" charset="0"/>
              </a:rPr>
              <a:t>Täter:innenperspektiven</a:t>
            </a:r>
            <a:r>
              <a:rPr lang="de-DE" sz="1800" b="0" i="0" u="none" strike="noStrike" baseline="30000" dirty="0">
                <a:solidFill>
                  <a:srgbClr val="000000"/>
                </a:solidFill>
                <a:latin typeface="Titillium Web" panose="00000300000000000000" pitchFamily="2" charset="0"/>
              </a:rPr>
              <a:t>. </a:t>
            </a:r>
          </a:p>
          <a:p>
            <a:pPr marR="0" algn="l" rtl="0"/>
            <a:r>
              <a:rPr lang="de-DE" sz="1800" b="0" i="0" u="none" strike="noStrike" baseline="30000" dirty="0">
                <a:solidFill>
                  <a:srgbClr val="000000"/>
                </a:solidFill>
                <a:latin typeface="Titillium Web" panose="00000300000000000000" pitchFamily="2" charset="0"/>
              </a:rPr>
              <a:t>Damit solche Gespräche möglich werden, braucht es einen geschützten Raum, in dem Vertrauen entstehen kann. Deshalb ist es wichtig, zu Beginn gemeinsam zu vereinbaren, dass das, was hier gesagt wird, den Raum nicht verlässt. </a:t>
            </a:r>
          </a:p>
          <a:p>
            <a:pPr marR="0" algn="l" rtl="0"/>
            <a:r>
              <a:rPr lang="de-DE" sz="1800" b="0" i="0" u="none" strike="noStrike" baseline="30000" dirty="0">
                <a:solidFill>
                  <a:srgbClr val="000000"/>
                </a:solidFill>
                <a:latin typeface="Titillium Web" panose="00000300000000000000" pitchFamily="2" charset="0"/>
              </a:rPr>
              <a:t>Es geht nicht darum, Meinungen zu zensieren – sondern darum, Verantwortung füreinander zu übernehmen.</a:t>
            </a:r>
          </a:p>
          <a:p>
            <a:pPr marR="0" algn="l" rtl="0"/>
            <a:r>
              <a:rPr lang="de-DE" sz="1800" b="1" i="1" u="none" strike="noStrike" baseline="30000" dirty="0">
                <a:solidFill>
                  <a:srgbClr val="000000"/>
                </a:solidFill>
                <a:latin typeface="Titillium Web" panose="00000300000000000000" pitchFamily="2" charset="0"/>
              </a:rPr>
              <a:t>„Können wir uns als Gruppe heute darauf verständigen: Was hier im Workshop besprochen wird, bleibt im Workshop?“</a:t>
            </a:r>
          </a:p>
          <a:p>
            <a:endParaRPr lang="de-DE" sz="1800" dirty="0"/>
          </a:p>
        </p:txBody>
      </p:sp>
      <p:sp>
        <p:nvSpPr>
          <p:cNvPr id="4" name="Foliennummernplatzhalter 3"/>
          <p:cNvSpPr>
            <a:spLocks noGrp="1"/>
          </p:cNvSpPr>
          <p:nvPr>
            <p:ph type="sldNum" sz="quarter" idx="5"/>
          </p:nvPr>
        </p:nvSpPr>
        <p:spPr/>
        <p:txBody>
          <a:bodyPr/>
          <a:lstStyle/>
          <a:p>
            <a:fld id="{7BD41E19-DC61-40F6-8C64-FAF11DE50B5A}" type="slidenum">
              <a:rPr lang="de-DE" smtClean="0"/>
              <a:t>6</a:t>
            </a:fld>
            <a:endParaRPr lang="de-DE"/>
          </a:p>
        </p:txBody>
      </p:sp>
    </p:spTree>
    <p:extLst>
      <p:ext uri="{BB962C8B-B14F-4D97-AF65-F5344CB8AC3E}">
        <p14:creationId xmlns:p14="http://schemas.microsoft.com/office/powerpoint/2010/main" val="1985475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err="1">
                <a:solidFill>
                  <a:srgbClr val="FFFFFF"/>
                </a:solidFill>
                <a:latin typeface="Titillium Web" panose="00000300000000000000" pitchFamily="2" charset="0"/>
              </a:rPr>
              <a:t>Wohfühlen</a:t>
            </a:r>
            <a:r>
              <a:rPr lang="de-DE" sz="1800" b="1" i="1" u="none" strike="noStrike" baseline="30000" dirty="0">
                <a:solidFill>
                  <a:srgbClr val="FFFFFF"/>
                </a:solidFill>
                <a:latin typeface="Titillium Web" panose="00000300000000000000" pitchFamily="2" charset="0"/>
              </a:rPr>
              <a:t>!</a:t>
            </a:r>
          </a:p>
          <a:p>
            <a:pPr marR="0" algn="l" rtl="0"/>
            <a:r>
              <a:rPr lang="de-DE" sz="1800" b="0" i="0" u="none" strike="noStrike" baseline="30000" dirty="0">
                <a:solidFill>
                  <a:srgbClr val="000000"/>
                </a:solidFill>
                <a:latin typeface="Titillium Web" panose="00000300000000000000" pitchFamily="2" charset="0"/>
              </a:rPr>
              <a:t>All diese Absprachen dienen einem Ziel: Dass sich alle, die heute hier beteiligt sind, im Raum wohlfühlen, sich sicher äußern können – und gemeinsam lernen.</a:t>
            </a:r>
          </a:p>
          <a:p>
            <a:endParaRPr lang="de-DE" sz="1800" dirty="0"/>
          </a:p>
        </p:txBody>
      </p:sp>
      <p:sp>
        <p:nvSpPr>
          <p:cNvPr id="4" name="Foliennummernplatzhalter 3"/>
          <p:cNvSpPr>
            <a:spLocks noGrp="1"/>
          </p:cNvSpPr>
          <p:nvPr>
            <p:ph type="sldNum" sz="quarter" idx="5"/>
          </p:nvPr>
        </p:nvSpPr>
        <p:spPr/>
        <p:txBody>
          <a:bodyPr/>
          <a:lstStyle/>
          <a:p>
            <a:fld id="{7BD41E19-DC61-40F6-8C64-FAF11DE50B5A}" type="slidenum">
              <a:rPr lang="de-DE" smtClean="0"/>
              <a:t>7</a:t>
            </a:fld>
            <a:endParaRPr lang="de-DE"/>
          </a:p>
        </p:txBody>
      </p:sp>
    </p:spTree>
    <p:extLst>
      <p:ext uri="{BB962C8B-B14F-4D97-AF65-F5344CB8AC3E}">
        <p14:creationId xmlns:p14="http://schemas.microsoft.com/office/powerpoint/2010/main" val="2731137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8</a:t>
            </a:fld>
            <a:endParaRPr lang="de-DE"/>
          </a:p>
        </p:txBody>
      </p:sp>
    </p:spTree>
    <p:extLst>
      <p:ext uri="{BB962C8B-B14F-4D97-AF65-F5344CB8AC3E}">
        <p14:creationId xmlns:p14="http://schemas.microsoft.com/office/powerpoint/2010/main" val="4214616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Bewusstsein für individuelle Stärken schaffen</a:t>
            </a:r>
          </a:p>
          <a:p>
            <a:pPr marR="1130" algn="l" rtl="0"/>
            <a:r>
              <a:rPr lang="de-DE" sz="1800" b="0" i="0" u="none" strike="noStrike" baseline="30000" dirty="0">
                <a:solidFill>
                  <a:srgbClr val="000000"/>
                </a:solidFill>
                <a:latin typeface="Titillium Web" panose="00000300000000000000" pitchFamily="2" charset="0"/>
              </a:rPr>
              <a:t>Förderung von Selbstreflexion und positiver Selbstwahrnehmung</a:t>
            </a:r>
          </a:p>
          <a:p>
            <a:pPr marR="1130" algn="l" rtl="0"/>
            <a:r>
              <a:rPr lang="de-DE" sz="1800" b="0" i="0" u="none" strike="noStrike" baseline="30000" dirty="0">
                <a:solidFill>
                  <a:srgbClr val="000000"/>
                </a:solidFill>
                <a:latin typeface="Titillium Web" panose="00000300000000000000" pitchFamily="2" charset="0"/>
              </a:rPr>
              <a:t>Einstieg in die Workshop-Atmosphäre auf niedrigschwellige und wertschätzende Weise</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Auseinandersetzung mit den eigenen Stärken jenseits schulischer oder gesellschaftlich normierter Leistungserwartungen</a:t>
            </a:r>
          </a:p>
          <a:p>
            <a:pPr marR="1130" algn="l" rtl="0"/>
            <a:r>
              <a:rPr lang="de-DE" sz="1800" b="0" i="0" u="none" strike="noStrike" baseline="30000" dirty="0">
                <a:solidFill>
                  <a:srgbClr val="000000"/>
                </a:solidFill>
                <a:latin typeface="Titillium Web" panose="00000300000000000000" pitchFamily="2" charset="0"/>
              </a:rPr>
              <a:t>Sensibilisierung für unterschiedliche Formen von Stärke und individuelle Ausdrucksformen</a:t>
            </a:r>
          </a:p>
          <a:p>
            <a:pPr marR="1130" algn="l" rtl="0"/>
            <a:r>
              <a:rPr lang="de-DE" sz="1800" b="0" i="0" u="none" strike="noStrike" baseline="30000" dirty="0">
                <a:solidFill>
                  <a:srgbClr val="000000"/>
                </a:solidFill>
                <a:latin typeface="Titillium Web" panose="00000300000000000000" pitchFamily="2" charset="0"/>
              </a:rPr>
              <a:t>Hinweis auf respektvollen Umgang: Keine Kommentare oder Bewertungen zu den vorgestellten Stärken</a:t>
            </a:r>
          </a:p>
          <a:p>
            <a:pPr marR="1130" algn="l" rtl="0"/>
            <a:r>
              <a:rPr lang="de-DE" sz="1800" b="0" i="0" u="none" strike="noStrike" baseline="30000" dirty="0">
                <a:solidFill>
                  <a:srgbClr val="000000"/>
                </a:solidFill>
                <a:latin typeface="Titillium Web" panose="00000300000000000000" pitchFamily="2" charset="0"/>
              </a:rPr>
              <a:t>Teilnehmende präsentieren im Verlauf des Workshops jeweils drei ihrer notierten Stärken – eingebettet in passende Workshopphasen</a:t>
            </a:r>
          </a:p>
          <a:p>
            <a:pPr marR="1130" algn="l" rtl="0"/>
            <a:r>
              <a:rPr lang="de-DE" sz="1800" b="0" i="0" u="none" strike="noStrike" baseline="30000" dirty="0">
                <a:solidFill>
                  <a:srgbClr val="000000"/>
                </a:solidFill>
                <a:latin typeface="Titillium Web" panose="00000300000000000000" pitchFamily="2" charset="0"/>
              </a:rPr>
              <a:t>Optionaler Ausblick: Reflexion der Übung am Ende des Workshops im Hinblick auf Rollenbilder und gesellschaftliche Zuschreibungen</a:t>
            </a:r>
          </a:p>
          <a:p>
            <a:pPr marR="0" algn="l" rtl="0"/>
            <a:r>
              <a:rPr lang="de-DE" sz="1800" b="1" i="1" u="none" strike="noStrike" baseline="30000" dirty="0">
                <a:solidFill>
                  <a:srgbClr val="FFFFFF"/>
                </a:solidFill>
                <a:latin typeface="Titillium Web" panose="00000300000000000000" pitchFamily="2" charset="0"/>
              </a:rPr>
              <a:t>Methoden</a:t>
            </a:r>
          </a:p>
          <a:p>
            <a:pPr marR="1130" algn="l" rtl="0"/>
            <a:r>
              <a:rPr lang="de-DE" sz="1800" b="0" i="0" u="none" strike="noStrike" baseline="30000" dirty="0">
                <a:solidFill>
                  <a:srgbClr val="000000"/>
                </a:solidFill>
                <a:latin typeface="Titillium Web" panose="00000300000000000000" pitchFamily="2" charset="0"/>
              </a:rPr>
              <a:t>Einzelarbeit: Notieren von zehn persönlichen Stärken auf einem Blatt Papier (ca. 5 Minuten)</a:t>
            </a:r>
          </a:p>
          <a:p>
            <a:pPr marR="1130" algn="l" rtl="0"/>
            <a:r>
              <a:rPr lang="de-DE" sz="1800" b="0" i="0" u="none" strike="noStrike" baseline="30000" dirty="0">
                <a:solidFill>
                  <a:srgbClr val="000000"/>
                </a:solidFill>
                <a:latin typeface="Titillium Web" panose="00000300000000000000" pitchFamily="2" charset="0"/>
              </a:rPr>
              <a:t>Zur Einstimmung: Benennung alltagsnaher, kreativer Beispiele durch die Moderation</a:t>
            </a:r>
          </a:p>
          <a:p>
            <a:pPr marR="1130" algn="l" rtl="0"/>
            <a:r>
              <a:rPr lang="de-DE" sz="1800" b="0" i="0" u="none" strike="noStrike" baseline="30000" dirty="0">
                <a:solidFill>
                  <a:srgbClr val="000000"/>
                </a:solidFill>
                <a:latin typeface="Titillium Web" panose="00000300000000000000" pitchFamily="2" charset="0"/>
              </a:rPr>
              <a:t>Vorstellung der Stärken erfolgt im Laufe des Workshops gruppenweise (3–5 Personen pro Gruppe)</a:t>
            </a:r>
          </a:p>
        </p:txBody>
      </p:sp>
      <p:sp>
        <p:nvSpPr>
          <p:cNvPr id="4" name="Foliennummernplatzhalter 3"/>
          <p:cNvSpPr>
            <a:spLocks noGrp="1"/>
          </p:cNvSpPr>
          <p:nvPr>
            <p:ph type="sldNum" sz="quarter" idx="5"/>
          </p:nvPr>
        </p:nvSpPr>
        <p:spPr/>
        <p:txBody>
          <a:bodyPr/>
          <a:lstStyle/>
          <a:p>
            <a:fld id="{7BD41E19-DC61-40F6-8C64-FAF11DE50B5A}" type="slidenum">
              <a:rPr lang="de-DE" smtClean="0"/>
              <a:t>9</a:t>
            </a:fld>
            <a:endParaRPr lang="de-DE"/>
          </a:p>
        </p:txBody>
      </p:sp>
    </p:spTree>
    <p:extLst>
      <p:ext uri="{BB962C8B-B14F-4D97-AF65-F5344CB8AC3E}">
        <p14:creationId xmlns:p14="http://schemas.microsoft.com/office/powerpoint/2010/main" val="3418538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Aktivierung des Vorwissens und vorhandener Assoziationen zum Thema Diskriminierung</a:t>
            </a:r>
          </a:p>
          <a:p>
            <a:pPr marR="1130" algn="l" rtl="0"/>
            <a:r>
              <a:rPr lang="de-DE" sz="1800" b="0" i="0" u="none" strike="noStrike" baseline="30000" dirty="0">
                <a:solidFill>
                  <a:srgbClr val="000000"/>
                </a:solidFill>
                <a:latin typeface="Titillium Web" panose="00000300000000000000" pitchFamily="2" charset="0"/>
              </a:rPr>
              <a:t>Sensibilisierung für Begriffe, Denkmuster und Stereotype</a:t>
            </a:r>
          </a:p>
          <a:p>
            <a:pPr marR="1130" algn="l" rtl="0"/>
            <a:r>
              <a:rPr lang="de-DE" sz="1800" b="0" i="0" u="none" strike="noStrike" baseline="30000" dirty="0">
                <a:solidFill>
                  <a:srgbClr val="000000"/>
                </a:solidFill>
                <a:latin typeface="Titillium Web" panose="00000300000000000000" pitchFamily="2" charset="0"/>
              </a:rPr>
              <a:t>Sichtbarmachung von Wissenslücken, Unsicherheiten und Irritationen</a:t>
            </a:r>
          </a:p>
          <a:p>
            <a:pPr marR="1130" algn="l" rtl="0"/>
            <a:r>
              <a:rPr lang="de-DE" sz="1800" b="0" i="0" u="none" strike="noStrike" baseline="30000" dirty="0">
                <a:solidFill>
                  <a:srgbClr val="000000"/>
                </a:solidFill>
                <a:latin typeface="Titillium Web" panose="00000300000000000000" pitchFamily="2" charset="0"/>
              </a:rPr>
              <a:t>Vorbereitung auf die gemeinsame Definition von Diskriminierung</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Sammlung von Begriffen, die die Teilnehmenden mit dem Thema Diskriminierung verbinden</a:t>
            </a:r>
          </a:p>
          <a:p>
            <a:pPr marR="1130" algn="l" rtl="0"/>
            <a:r>
              <a:rPr lang="de-DE" sz="1800" b="0" i="0" u="none" strike="noStrike" baseline="30000" dirty="0">
                <a:solidFill>
                  <a:srgbClr val="000000"/>
                </a:solidFill>
                <a:latin typeface="Titillium Web" panose="00000300000000000000" pitchFamily="2" charset="0"/>
              </a:rPr>
              <a:t>Sichtbarmachung dominanter Begriffe und Reflexion ihrer Bedeutungen</a:t>
            </a:r>
          </a:p>
          <a:p>
            <a:pPr marR="1130" algn="l" rtl="0"/>
            <a:r>
              <a:rPr lang="de-DE" sz="1800" b="0" i="0" u="none" strike="noStrike" baseline="30000" dirty="0">
                <a:solidFill>
                  <a:srgbClr val="000000"/>
                </a:solidFill>
                <a:latin typeface="Titillium Web" panose="00000300000000000000" pitchFamily="2" charset="0"/>
              </a:rPr>
              <a:t>Gemeinsame Analyse: Welche Begriffe tauchen häufig auf? Welche sind unklar oder mehrdeutig?</a:t>
            </a:r>
          </a:p>
          <a:p>
            <a:pPr marR="1130" algn="l" rtl="0"/>
            <a:r>
              <a:rPr lang="de-DE" sz="1800" b="0" i="0" u="none" strike="noStrike" baseline="30000" dirty="0">
                <a:solidFill>
                  <a:srgbClr val="000000"/>
                </a:solidFill>
                <a:latin typeface="Titillium Web" panose="00000300000000000000" pitchFamily="2" charset="0"/>
              </a:rPr>
              <a:t>Begriffe, die unklar, widersprüchlich oder provokant sind, werden pädagogisch eingeordnet:</a:t>
            </a:r>
          </a:p>
          <a:p>
            <a:pPr marR="1130" algn="l" rtl="0"/>
            <a:r>
              <a:rPr lang="de-DE" sz="1800" b="0" i="0" u="none" strike="noStrike" baseline="30000" dirty="0">
                <a:solidFill>
                  <a:srgbClr val="000000"/>
                </a:solidFill>
                <a:latin typeface="Titillium Web" panose="00000300000000000000" pitchFamily="2" charset="0"/>
              </a:rPr>
              <a:t>Beleidigende Begriffe: Verbindung zur Diskriminierung wird erklärt</a:t>
            </a:r>
          </a:p>
          <a:p>
            <a:pPr marR="1130" algn="l" rtl="0"/>
            <a:r>
              <a:rPr lang="de-DE" sz="1800" b="0" i="0" u="none" strike="noStrike" baseline="30000" dirty="0">
                <a:solidFill>
                  <a:srgbClr val="000000"/>
                </a:solidFill>
                <a:latin typeface="Titillium Web" panose="00000300000000000000" pitchFamily="2" charset="0"/>
              </a:rPr>
              <a:t>Namensnennungen: Nachfrage nach dem Kontext, ohne Diskussion über abwesende Personen</a:t>
            </a:r>
          </a:p>
          <a:p>
            <a:pPr marR="1130" algn="l" rtl="0"/>
            <a:r>
              <a:rPr lang="de-DE" sz="1800" b="0" i="0" u="none" strike="noStrike" baseline="30000" dirty="0">
                <a:solidFill>
                  <a:srgbClr val="000000"/>
                </a:solidFill>
                <a:latin typeface="Titillium Web" panose="00000300000000000000" pitchFamily="2" charset="0"/>
              </a:rPr>
              <a:t>Bei sensiblen Nennungen (z. B. Lehrkräfte): Hinweis, dass diese Themen ggf. an die Begleitperson weitergegeben werden</a:t>
            </a:r>
          </a:p>
          <a:p>
            <a:pPr marR="0" algn="l" rtl="0"/>
            <a:r>
              <a:rPr lang="de-DE" sz="1800" b="1" i="1" u="none" strike="noStrike" baseline="30000" dirty="0">
                <a:solidFill>
                  <a:srgbClr val="FFFFFF"/>
                </a:solidFill>
                <a:latin typeface="Titillium Web" panose="00000300000000000000" pitchFamily="2" charset="0"/>
              </a:rPr>
              <a:t>Methoden</a:t>
            </a:r>
          </a:p>
          <a:p>
            <a:pPr marR="1130" algn="l" rtl="0"/>
            <a:r>
              <a:rPr lang="de-DE" sz="1800" b="0" i="0" u="none" strike="noStrike" baseline="30000" dirty="0">
                <a:solidFill>
                  <a:srgbClr val="000000"/>
                </a:solidFill>
                <a:latin typeface="Titillium Web" panose="00000300000000000000" pitchFamily="2" charset="0"/>
              </a:rPr>
              <a:t>Online-Abfrage über ein Tool wie </a:t>
            </a:r>
            <a:r>
              <a:rPr lang="de-DE" sz="1800" b="0" i="0" u="none" strike="noStrike" baseline="30000" dirty="0" err="1">
                <a:solidFill>
                  <a:srgbClr val="000000"/>
                </a:solidFill>
                <a:latin typeface="Titillium Web" panose="00000300000000000000" pitchFamily="2" charset="0"/>
              </a:rPr>
              <a:t>Mentimeter</a:t>
            </a:r>
            <a:r>
              <a:rPr lang="de-DE" sz="1800" b="0" i="0" u="none" strike="noStrike" baseline="30000" dirty="0">
                <a:solidFill>
                  <a:srgbClr val="000000"/>
                </a:solidFill>
                <a:latin typeface="Titillium Web" panose="00000300000000000000" pitchFamily="2" charset="0"/>
              </a:rPr>
              <a:t> (z. B. Wortwolke mit bis zu drei Begriffen pro Person)</a:t>
            </a:r>
          </a:p>
          <a:p>
            <a:pPr marR="1130" algn="l" rtl="0"/>
            <a:r>
              <a:rPr lang="de-DE" sz="1800" b="0" i="0" u="none" strike="noStrike" baseline="30000" dirty="0">
                <a:solidFill>
                  <a:srgbClr val="000000"/>
                </a:solidFill>
                <a:latin typeface="Titillium Web" panose="00000300000000000000" pitchFamily="2" charset="0"/>
              </a:rPr>
              <a:t>Alternativ: Begriffssammlung auf Karten, die gruppiert auf Flipchart oder Pinnwand dargestellt werden</a:t>
            </a:r>
          </a:p>
          <a:p>
            <a:pPr marR="1130" algn="l" rtl="0"/>
            <a:r>
              <a:rPr lang="de-DE" sz="1800" b="0" i="0" u="none" strike="noStrike" baseline="30000" dirty="0">
                <a:solidFill>
                  <a:srgbClr val="000000"/>
                </a:solidFill>
                <a:latin typeface="Titillium Web" panose="00000300000000000000" pitchFamily="2" charset="0"/>
              </a:rPr>
              <a:t>Gemeinsames Sichtbarmachen und Kommentieren der Begriffe: Was erscheint häufig? Was überrascht? Was ist unklar?</a:t>
            </a:r>
          </a:p>
          <a:p>
            <a:pPr marR="1130" algn="l" rtl="0"/>
            <a:r>
              <a:rPr lang="de-DE" sz="1800" b="0" i="0" u="none" strike="noStrike" baseline="30000" dirty="0">
                <a:solidFill>
                  <a:srgbClr val="000000"/>
                </a:solidFill>
                <a:latin typeface="Titillium Web" panose="00000300000000000000" pitchFamily="2" charset="0"/>
              </a:rPr>
              <a:t>Moderierte Gesprächsrunde zur Reflexion und als Brücke zur nächsten Phase – der Erarbeitung einer gemeinsamen Definition</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11</a:t>
            </a:fld>
            <a:endParaRPr lang="de-DE"/>
          </a:p>
        </p:txBody>
      </p:sp>
    </p:spTree>
    <p:extLst>
      <p:ext uri="{BB962C8B-B14F-4D97-AF65-F5344CB8AC3E}">
        <p14:creationId xmlns:p14="http://schemas.microsoft.com/office/powerpoint/2010/main" val="3685741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051B4-0E26-699B-29F4-7712420E156D}"/>
              </a:ext>
            </a:extLst>
          </p:cNvPr>
          <p:cNvSpPr>
            <a:spLocks noGrp="1"/>
          </p:cNvSpPr>
          <p:nvPr>
            <p:ph type="ctrTitle"/>
          </p:nvPr>
        </p:nvSpPr>
        <p:spPr>
          <a:xfrm>
            <a:off x="4322013" y="2786332"/>
            <a:ext cx="7191375" cy="2280968"/>
          </a:xfrm>
          <a:noFill/>
          <a:ln>
            <a:noFill/>
          </a:ln>
        </p:spPr>
        <p:txBody>
          <a:bodyPr lIns="90000" tIns="90000" anchor="ctr"/>
          <a:lstStyle>
            <a:lvl1pPr algn="ctr">
              <a:defRPr sz="6000" b="0">
                <a:solidFill>
                  <a:schemeClr val="tx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141FB1FB-EBDA-7FA4-7120-8062EF146C3C}"/>
              </a:ext>
            </a:extLst>
          </p:cNvPr>
          <p:cNvSpPr>
            <a:spLocks noGrp="1"/>
          </p:cNvSpPr>
          <p:nvPr>
            <p:ph type="subTitle" idx="1"/>
          </p:nvPr>
        </p:nvSpPr>
        <p:spPr>
          <a:xfrm>
            <a:off x="5960853" y="5067300"/>
            <a:ext cx="5201728" cy="643387"/>
          </a:xfrm>
          <a:solidFill>
            <a:schemeClr val="accent2"/>
          </a:solidFill>
        </p:spPr>
        <p:txBody>
          <a:bodyPr lIns="360000" tIns="90000" rIns="360000" anchor="ctr"/>
          <a:lstStyle>
            <a:lvl1pPr marL="0" indent="0" algn="ctr">
              <a:buNone/>
              <a:defRPr sz="24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pic>
        <p:nvPicPr>
          <p:cNvPr id="8" name="Grafik 7">
            <a:extLst>
              <a:ext uri="{FF2B5EF4-FFF2-40B4-BE49-F238E27FC236}">
                <a16:creationId xmlns:a16="http://schemas.microsoft.com/office/drawing/2014/main" id="{87E9E963-8F75-690A-B147-4C68D0EC68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2525" y="1800226"/>
            <a:ext cx="2712156" cy="1525588"/>
          </a:xfrm>
          <a:prstGeom prst="rect">
            <a:avLst/>
          </a:prstGeom>
        </p:spPr>
      </p:pic>
      <p:grpSp>
        <p:nvGrpSpPr>
          <p:cNvPr id="7" name="Gruppieren 6">
            <a:extLst>
              <a:ext uri="{FF2B5EF4-FFF2-40B4-BE49-F238E27FC236}">
                <a16:creationId xmlns:a16="http://schemas.microsoft.com/office/drawing/2014/main" id="{B0692F18-F55A-AF04-63C5-E02CF7A68000}"/>
              </a:ext>
            </a:extLst>
          </p:cNvPr>
          <p:cNvGrpSpPr/>
          <p:nvPr userDrawn="1"/>
        </p:nvGrpSpPr>
        <p:grpSpPr>
          <a:xfrm>
            <a:off x="440743" y="5844126"/>
            <a:ext cx="2331687" cy="579224"/>
            <a:chOff x="1866254" y="5902183"/>
            <a:chExt cx="2331687" cy="579224"/>
          </a:xfrm>
        </p:grpSpPr>
        <p:pic>
          <p:nvPicPr>
            <p:cNvPr id="9" name="Grafik 8" descr="Ein Bild, das Grafiken, Kreis, Logo, Schrift enthält.&#10;&#10;Automatisch generierte Beschreibung">
              <a:extLst>
                <a:ext uri="{FF2B5EF4-FFF2-40B4-BE49-F238E27FC236}">
                  <a16:creationId xmlns:a16="http://schemas.microsoft.com/office/drawing/2014/main" id="{E59DE975-BACF-D743-9754-84812AA00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719" y="5902183"/>
              <a:ext cx="579222" cy="579222"/>
            </a:xfrm>
            <a:prstGeom prst="rect">
              <a:avLst/>
            </a:prstGeom>
          </p:spPr>
        </p:pic>
        <p:pic>
          <p:nvPicPr>
            <p:cNvPr id="10" name="Grafik 9" descr="Ein Bild, das Symbol, Logo, Schrift, Grafiken enthält.&#10;&#10;Automatisch generierte Beschreibung">
              <a:extLst>
                <a:ext uri="{FF2B5EF4-FFF2-40B4-BE49-F238E27FC236}">
                  <a16:creationId xmlns:a16="http://schemas.microsoft.com/office/drawing/2014/main" id="{C26F3EEB-29C3-3426-B500-C1338EC56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509" y="5902183"/>
              <a:ext cx="580202" cy="579224"/>
            </a:xfrm>
            <a:prstGeom prst="rect">
              <a:avLst/>
            </a:prstGeom>
          </p:spPr>
        </p:pic>
        <p:pic>
          <p:nvPicPr>
            <p:cNvPr id="11" name="Grafik 10" descr="Ein Bild, das Kreis, Grafiken, Screenshot, Schrift enthält.&#10;&#10;Automatisch generierte Beschreibung">
              <a:extLst>
                <a:ext uri="{FF2B5EF4-FFF2-40B4-BE49-F238E27FC236}">
                  <a16:creationId xmlns:a16="http://schemas.microsoft.com/office/drawing/2014/main" id="{FD8FC913-9AE0-187F-C0CC-C35866D84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254" y="5902183"/>
              <a:ext cx="578246" cy="579224"/>
            </a:xfrm>
            <a:prstGeom prst="rect">
              <a:avLst/>
            </a:prstGeom>
          </p:spPr>
        </p:pic>
      </p:grpSp>
      <p:sp>
        <p:nvSpPr>
          <p:cNvPr id="12" name="Textfeld 11">
            <a:extLst>
              <a:ext uri="{FF2B5EF4-FFF2-40B4-BE49-F238E27FC236}">
                <a16:creationId xmlns:a16="http://schemas.microsoft.com/office/drawing/2014/main" id="{BDBB4919-8879-8017-D382-15FA5554F7EF}"/>
              </a:ext>
            </a:extLst>
          </p:cNvPr>
          <p:cNvSpPr txBox="1"/>
          <p:nvPr userDrawn="1"/>
        </p:nvSpPr>
        <p:spPr>
          <a:xfrm>
            <a:off x="3069438" y="5872127"/>
            <a:ext cx="2351314" cy="523220"/>
          </a:xfrm>
          <a:prstGeom prst="rect">
            <a:avLst/>
          </a:prstGeom>
          <a:noFill/>
          <a:effectLst/>
        </p:spPr>
        <p:txBody>
          <a:bodyPr wrap="square" rtlCol="0">
            <a:spAutoFit/>
          </a:bodyPr>
          <a:lstStyle/>
          <a:p>
            <a:r>
              <a:rPr lang="de-DE" sz="2800">
                <a:solidFill>
                  <a:schemeClr val="tx1">
                    <a:alpha val="78000"/>
                  </a:schemeClr>
                </a:solidFill>
                <a:latin typeface="Titillium Web black" panose="00000A00000000000000" pitchFamily="2" charset="0"/>
              </a:rPr>
              <a:t>@fexbw</a:t>
            </a:r>
          </a:p>
        </p:txBody>
      </p:sp>
    </p:spTree>
    <p:extLst>
      <p:ext uri="{BB962C8B-B14F-4D97-AF65-F5344CB8AC3E}">
        <p14:creationId xmlns:p14="http://schemas.microsoft.com/office/powerpoint/2010/main" val="42716229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83C49-02EF-5331-8BB3-2D35A19C0FB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BEDC40C-1295-1DB1-C1AC-1F6E3B2B5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3BFECAD-A620-AD5E-83E2-424B31B37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6392995-D837-1D5D-DC03-2EC6FE64EED2}"/>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26.09.2025</a:t>
            </a:fld>
            <a:endParaRPr lang="de-DE"/>
          </a:p>
        </p:txBody>
      </p:sp>
      <p:sp>
        <p:nvSpPr>
          <p:cNvPr id="6" name="Fußzeilenplatzhalter 5">
            <a:extLst>
              <a:ext uri="{FF2B5EF4-FFF2-40B4-BE49-F238E27FC236}">
                <a16:creationId xmlns:a16="http://schemas.microsoft.com/office/drawing/2014/main" id="{0287640B-E92F-A188-B442-962E3AE6F3A1}"/>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46AA1D69-4626-6895-D2F8-0AF47DD6014A}"/>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‹Nr.›</a:t>
            </a:fld>
            <a:endParaRPr lang="de-DE"/>
          </a:p>
        </p:txBody>
      </p:sp>
    </p:spTree>
    <p:extLst>
      <p:ext uri="{BB962C8B-B14F-4D97-AF65-F5344CB8AC3E}">
        <p14:creationId xmlns:p14="http://schemas.microsoft.com/office/powerpoint/2010/main" val="8191622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2DB67B-56E6-F7E6-1C46-81EB13BE31F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8978B55-24B2-877B-8D45-40C17781EA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68D79799-570C-7EAC-7C03-8A2B4BA53B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32763D7-9392-5776-7E44-96F32C249924}"/>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26.09.2025</a:t>
            </a:fld>
            <a:endParaRPr lang="de-DE"/>
          </a:p>
        </p:txBody>
      </p:sp>
      <p:sp>
        <p:nvSpPr>
          <p:cNvPr id="6" name="Fußzeilenplatzhalter 5">
            <a:extLst>
              <a:ext uri="{FF2B5EF4-FFF2-40B4-BE49-F238E27FC236}">
                <a16:creationId xmlns:a16="http://schemas.microsoft.com/office/drawing/2014/main" id="{759F7D64-92BF-3B1A-0A1F-7E4A7F84ABB7}"/>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1874610E-2948-E4FB-7337-53A39183AC54}"/>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‹Nr.›</a:t>
            </a:fld>
            <a:endParaRPr lang="de-DE"/>
          </a:p>
        </p:txBody>
      </p:sp>
    </p:spTree>
    <p:extLst>
      <p:ext uri="{BB962C8B-B14F-4D97-AF65-F5344CB8AC3E}">
        <p14:creationId xmlns:p14="http://schemas.microsoft.com/office/powerpoint/2010/main" val="1169960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Leer">
    <p:spTree>
      <p:nvGrpSpPr>
        <p:cNvPr id="1" name=""/>
        <p:cNvGrpSpPr/>
        <p:nvPr/>
      </p:nvGrpSpPr>
      <p:grpSpPr>
        <a:xfrm>
          <a:off x="0" y="0"/>
          <a:ext cx="0" cy="0"/>
          <a:chOff x="0" y="0"/>
          <a:chExt cx="0" cy="0"/>
        </a:xfrm>
      </p:grpSpPr>
      <p:pic>
        <p:nvPicPr>
          <p:cNvPr id="2" name="Grafik 1" descr="Nahaufnahme eines Fragezeichens auf einem Parkettboden vor einer Wand">
            <a:extLst>
              <a:ext uri="{FF2B5EF4-FFF2-40B4-BE49-F238E27FC236}">
                <a16:creationId xmlns:a16="http://schemas.microsoft.com/office/drawing/2014/main" id="{9D64DA72-AA76-81CE-9AD2-7138EF6D6A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3603768" y="1344472"/>
            <a:ext cx="8976578" cy="4410140"/>
          </a:xfrm>
          <a:prstGeom prst="roundRect">
            <a:avLst>
              <a:gd name="adj" fmla="val 4480"/>
            </a:avLst>
          </a:prstGeom>
        </p:spPr>
      </p:pic>
      <p:sp>
        <p:nvSpPr>
          <p:cNvPr id="3" name="Textfeld 2">
            <a:extLst>
              <a:ext uri="{FF2B5EF4-FFF2-40B4-BE49-F238E27FC236}">
                <a16:creationId xmlns:a16="http://schemas.microsoft.com/office/drawing/2014/main" id="{5B297CB7-97DF-D2B1-72A1-C240688BC323}"/>
              </a:ext>
            </a:extLst>
          </p:cNvPr>
          <p:cNvSpPr txBox="1"/>
          <p:nvPr userDrawn="1"/>
        </p:nvSpPr>
        <p:spPr>
          <a:xfrm rot="21540000">
            <a:off x="5762169" y="6066518"/>
            <a:ext cx="5662890" cy="923330"/>
          </a:xfrm>
          <a:prstGeom prst="rect">
            <a:avLst/>
          </a:prstGeom>
          <a:noFill/>
          <a:effectLst/>
        </p:spPr>
        <p:txBody>
          <a:bodyPr wrap="square" rtlCol="0">
            <a:spAutoFit/>
          </a:bodyPr>
          <a:lstStyle/>
          <a:p>
            <a:r>
              <a:rPr lang="de-DE" sz="5400" b="1" dirty="0">
                <a:effectLst>
                  <a:innerShdw blurRad="63500" dist="50800" dir="2700000">
                    <a:prstClr val="black">
                      <a:alpha val="50000"/>
                    </a:prstClr>
                  </a:innerShdw>
                </a:effectLst>
              </a:rPr>
              <a:t>www.</a:t>
            </a:r>
            <a:r>
              <a:rPr lang="de-DE" sz="5400" b="1" dirty="0">
                <a:effectLst>
                  <a:innerShdw blurRad="63500" dist="50800" dir="2700000">
                    <a:prstClr val="black">
                      <a:alpha val="50000"/>
                    </a:prstClr>
                  </a:innerShdw>
                </a:effectLst>
                <a:latin typeface="Titillium Web Black" panose="00000A00000000000000" pitchFamily="2" charset="0"/>
              </a:rPr>
              <a:t>Menti</a:t>
            </a:r>
            <a:r>
              <a:rPr lang="de-DE" sz="5400" b="1" dirty="0">
                <a:effectLst>
                  <a:innerShdw blurRad="63500" dist="50800" dir="2700000">
                    <a:prstClr val="black">
                      <a:alpha val="50000"/>
                    </a:prstClr>
                  </a:innerShdw>
                </a:effectLst>
              </a:rPr>
              <a:t>.com</a:t>
            </a:r>
          </a:p>
        </p:txBody>
      </p:sp>
      <p:pic>
        <p:nvPicPr>
          <p:cNvPr id="4" name="Grafik 3" descr="Ein Bild, das Screenshot, Muster, Kreis, Farbigkeit enthält.&#10;&#10;Automatisch generierte Beschreibung">
            <a:extLst>
              <a:ext uri="{FF2B5EF4-FFF2-40B4-BE49-F238E27FC236}">
                <a16:creationId xmlns:a16="http://schemas.microsoft.com/office/drawing/2014/main" id="{79B777FB-F455-504B-1F75-AE22CBD9B0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9167" y="1555508"/>
            <a:ext cx="4036015" cy="4036015"/>
          </a:xfrm>
          <a:prstGeom prst="roundRect">
            <a:avLst>
              <a:gd name="adj" fmla="val 10531"/>
            </a:avLst>
          </a:prstGeom>
        </p:spPr>
      </p:pic>
    </p:spTree>
    <p:extLst>
      <p:ext uri="{BB962C8B-B14F-4D97-AF65-F5344CB8AC3E}">
        <p14:creationId xmlns:p14="http://schemas.microsoft.com/office/powerpoint/2010/main" val="28289621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7104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484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141FB1FB-EBDA-7FA4-7120-8062EF146C3C}"/>
              </a:ext>
            </a:extLst>
          </p:cNvPr>
          <p:cNvSpPr>
            <a:spLocks noGrp="1"/>
          </p:cNvSpPr>
          <p:nvPr>
            <p:ph type="subTitle" idx="1"/>
          </p:nvPr>
        </p:nvSpPr>
        <p:spPr>
          <a:xfrm>
            <a:off x="5960853" y="5067301"/>
            <a:ext cx="5003321" cy="539870"/>
          </a:xfrm>
          <a:solidFill>
            <a:schemeClr val="accent2"/>
          </a:solidFill>
        </p:spPr>
        <p:txBody>
          <a:bodyPr lIns="360000" tIns="90000" rIns="360000" anchor="ctr">
            <a:normAutofit/>
          </a:bodyPr>
          <a:lstStyle>
            <a:lvl1pPr marL="0" indent="0" algn="ctr">
              <a:buNone/>
              <a:defRPr sz="20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pic>
        <p:nvPicPr>
          <p:cNvPr id="8" name="Grafik 7">
            <a:extLst>
              <a:ext uri="{FF2B5EF4-FFF2-40B4-BE49-F238E27FC236}">
                <a16:creationId xmlns:a16="http://schemas.microsoft.com/office/drawing/2014/main" id="{87E9E963-8F75-690A-B147-4C68D0EC68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2525" y="1800226"/>
            <a:ext cx="2712156" cy="1525588"/>
          </a:xfrm>
          <a:prstGeom prst="rect">
            <a:avLst/>
          </a:prstGeom>
        </p:spPr>
      </p:pic>
      <p:grpSp>
        <p:nvGrpSpPr>
          <p:cNvPr id="7" name="Gruppieren 6">
            <a:extLst>
              <a:ext uri="{FF2B5EF4-FFF2-40B4-BE49-F238E27FC236}">
                <a16:creationId xmlns:a16="http://schemas.microsoft.com/office/drawing/2014/main" id="{B0692F18-F55A-AF04-63C5-E02CF7A68000}"/>
              </a:ext>
            </a:extLst>
          </p:cNvPr>
          <p:cNvGrpSpPr/>
          <p:nvPr userDrawn="1"/>
        </p:nvGrpSpPr>
        <p:grpSpPr>
          <a:xfrm>
            <a:off x="440743" y="5844126"/>
            <a:ext cx="2331687" cy="579224"/>
            <a:chOff x="1866254" y="5902183"/>
            <a:chExt cx="2331687" cy="579224"/>
          </a:xfrm>
        </p:grpSpPr>
        <p:pic>
          <p:nvPicPr>
            <p:cNvPr id="9" name="Grafik 8" descr="Ein Bild, das Grafiken, Kreis, Logo, Schrift enthält.&#10;&#10;Automatisch generierte Beschreibung">
              <a:extLst>
                <a:ext uri="{FF2B5EF4-FFF2-40B4-BE49-F238E27FC236}">
                  <a16:creationId xmlns:a16="http://schemas.microsoft.com/office/drawing/2014/main" id="{E59DE975-BACF-D743-9754-84812AA00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719" y="5902183"/>
              <a:ext cx="579222" cy="579222"/>
            </a:xfrm>
            <a:prstGeom prst="rect">
              <a:avLst/>
            </a:prstGeom>
          </p:spPr>
        </p:pic>
        <p:pic>
          <p:nvPicPr>
            <p:cNvPr id="10" name="Grafik 9" descr="Ein Bild, das Symbol, Logo, Schrift, Grafiken enthält.&#10;&#10;Automatisch generierte Beschreibung">
              <a:extLst>
                <a:ext uri="{FF2B5EF4-FFF2-40B4-BE49-F238E27FC236}">
                  <a16:creationId xmlns:a16="http://schemas.microsoft.com/office/drawing/2014/main" id="{C26F3EEB-29C3-3426-B500-C1338EC56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509" y="5902183"/>
              <a:ext cx="580202" cy="579224"/>
            </a:xfrm>
            <a:prstGeom prst="rect">
              <a:avLst/>
            </a:prstGeom>
          </p:spPr>
        </p:pic>
        <p:pic>
          <p:nvPicPr>
            <p:cNvPr id="11" name="Grafik 10" descr="Ein Bild, das Kreis, Grafiken, Screenshot, Schrift enthält.&#10;&#10;Automatisch generierte Beschreibung">
              <a:extLst>
                <a:ext uri="{FF2B5EF4-FFF2-40B4-BE49-F238E27FC236}">
                  <a16:creationId xmlns:a16="http://schemas.microsoft.com/office/drawing/2014/main" id="{FD8FC913-9AE0-187F-C0CC-C35866D84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254" y="5902183"/>
              <a:ext cx="578246" cy="579224"/>
            </a:xfrm>
            <a:prstGeom prst="rect">
              <a:avLst/>
            </a:prstGeom>
          </p:spPr>
        </p:pic>
      </p:grpSp>
      <p:sp>
        <p:nvSpPr>
          <p:cNvPr id="12" name="Textfeld 11">
            <a:extLst>
              <a:ext uri="{FF2B5EF4-FFF2-40B4-BE49-F238E27FC236}">
                <a16:creationId xmlns:a16="http://schemas.microsoft.com/office/drawing/2014/main" id="{BDBB4919-8879-8017-D382-15FA5554F7EF}"/>
              </a:ext>
            </a:extLst>
          </p:cNvPr>
          <p:cNvSpPr txBox="1"/>
          <p:nvPr userDrawn="1"/>
        </p:nvSpPr>
        <p:spPr>
          <a:xfrm>
            <a:off x="3069438" y="5872127"/>
            <a:ext cx="2351314" cy="523220"/>
          </a:xfrm>
          <a:prstGeom prst="rect">
            <a:avLst/>
          </a:prstGeom>
          <a:noFill/>
          <a:effectLst/>
        </p:spPr>
        <p:txBody>
          <a:bodyPr wrap="square" rtlCol="0">
            <a:spAutoFit/>
          </a:bodyPr>
          <a:lstStyle/>
          <a:p>
            <a:r>
              <a:rPr lang="de-DE" sz="2800">
                <a:solidFill>
                  <a:schemeClr val="tx1">
                    <a:alpha val="78000"/>
                  </a:schemeClr>
                </a:solidFill>
                <a:latin typeface="Titillium Web black" panose="00000A00000000000000" pitchFamily="2" charset="0"/>
              </a:rPr>
              <a:t>@fexbw</a:t>
            </a:r>
          </a:p>
        </p:txBody>
      </p:sp>
      <p:pic>
        <p:nvPicPr>
          <p:cNvPr id="14" name="Grafik 13" descr="Ein Bild, das Grafiken, Screenshot, Design enthält.&#10;&#10;Automatisch generierte Beschreibung">
            <a:extLst>
              <a:ext uri="{FF2B5EF4-FFF2-40B4-BE49-F238E27FC236}">
                <a16:creationId xmlns:a16="http://schemas.microsoft.com/office/drawing/2014/main" id="{5527D17C-BE86-32F0-A160-F6422C28E25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948631" y="2817768"/>
            <a:ext cx="6113542" cy="2307417"/>
          </a:xfrm>
          <a:prstGeom prst="rect">
            <a:avLst/>
          </a:prstGeom>
        </p:spPr>
      </p:pic>
    </p:spTree>
    <p:extLst>
      <p:ext uri="{BB962C8B-B14F-4D97-AF65-F5344CB8AC3E}">
        <p14:creationId xmlns:p14="http://schemas.microsoft.com/office/powerpoint/2010/main" val="22227903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Abschluss 1 (ohne Q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
        <p:nvSpPr>
          <p:cNvPr id="6" name="Rechteck: abgerundete Ecken 5">
            <a:extLst>
              <a:ext uri="{FF2B5EF4-FFF2-40B4-BE49-F238E27FC236}">
                <a16:creationId xmlns:a16="http://schemas.microsoft.com/office/drawing/2014/main" id="{EBAAF657-128A-3DBA-32A0-86E692362844}"/>
              </a:ext>
            </a:extLst>
          </p:cNvPr>
          <p:cNvSpPr/>
          <p:nvPr userDrawn="1"/>
        </p:nvSpPr>
        <p:spPr>
          <a:xfrm>
            <a:off x="2499360" y="706120"/>
            <a:ext cx="8732520" cy="4953000"/>
          </a:xfrm>
          <a:prstGeom prst="roundRect">
            <a:avLst>
              <a:gd name="adj" fmla="val 220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Grafiken, Screenshot, Grafikdesign, Design enthält.&#10;&#10;Automatisch generierte Beschreibung">
            <a:extLst>
              <a:ext uri="{FF2B5EF4-FFF2-40B4-BE49-F238E27FC236}">
                <a16:creationId xmlns:a16="http://schemas.microsoft.com/office/drawing/2014/main" id="{939F9240-3772-4EE9-83DA-81B970457C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5600" y="1198879"/>
            <a:ext cx="7528560" cy="1498950"/>
          </a:xfrm>
          <a:prstGeom prst="rect">
            <a:avLst/>
          </a:prstGeom>
        </p:spPr>
      </p:pic>
      <p:pic>
        <p:nvPicPr>
          <p:cNvPr id="3" name="Grafik 2">
            <a:extLst>
              <a:ext uri="{FF2B5EF4-FFF2-40B4-BE49-F238E27FC236}">
                <a16:creationId xmlns:a16="http://schemas.microsoft.com/office/drawing/2014/main" id="{9D27D67A-E769-742B-E855-92536699BF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08452" y="6225276"/>
            <a:ext cx="4712705" cy="632724"/>
          </a:xfrm>
          <a:prstGeom prst="rect">
            <a:avLst/>
          </a:prstGeom>
        </p:spPr>
      </p:pic>
      <p:grpSp>
        <p:nvGrpSpPr>
          <p:cNvPr id="2" name="Gruppieren 1">
            <a:extLst>
              <a:ext uri="{FF2B5EF4-FFF2-40B4-BE49-F238E27FC236}">
                <a16:creationId xmlns:a16="http://schemas.microsoft.com/office/drawing/2014/main" id="{749B9083-CB87-8365-8A47-52A490E4C51F}"/>
              </a:ext>
            </a:extLst>
          </p:cNvPr>
          <p:cNvGrpSpPr/>
          <p:nvPr userDrawn="1"/>
        </p:nvGrpSpPr>
        <p:grpSpPr>
          <a:xfrm>
            <a:off x="5166360" y="3380125"/>
            <a:ext cx="5746055" cy="1560093"/>
            <a:chOff x="5166360" y="3105834"/>
            <a:chExt cx="5746055" cy="1560093"/>
          </a:xfrm>
        </p:grpSpPr>
        <p:sp>
          <p:nvSpPr>
            <p:cNvPr id="9" name="Textfeld 8">
              <a:extLst>
                <a:ext uri="{FF2B5EF4-FFF2-40B4-BE49-F238E27FC236}">
                  <a16:creationId xmlns:a16="http://schemas.microsoft.com/office/drawing/2014/main" id="{3C369F4E-6EB5-0AB9-9C2C-1089F17AE5BA}"/>
                </a:ext>
              </a:extLst>
            </p:cNvPr>
            <p:cNvSpPr txBox="1"/>
            <p:nvPr userDrawn="1"/>
          </p:nvSpPr>
          <p:spPr>
            <a:xfrm>
              <a:off x="5166360" y="3105834"/>
              <a:ext cx="5746055" cy="646331"/>
            </a:xfrm>
            <a:prstGeom prst="rect">
              <a:avLst/>
            </a:prstGeom>
            <a:noFill/>
          </p:spPr>
          <p:txBody>
            <a:bodyPr wrap="square" rtlCol="0">
              <a:spAutoFit/>
            </a:bodyPr>
            <a:lstStyle/>
            <a:p>
              <a:r>
                <a:rPr lang="de-DE" sz="3600" dirty="0"/>
                <a:t>info</a:t>
              </a:r>
              <a:r>
                <a:rPr lang="de-DE" sz="3600" b="1" dirty="0"/>
                <a:t>@fexbw</a:t>
              </a:r>
              <a:r>
                <a:rPr lang="de-DE" sz="3600" dirty="0"/>
                <a:t>.de</a:t>
              </a:r>
              <a:endParaRPr lang="de-DE" sz="3600" b="1" dirty="0"/>
            </a:p>
          </p:txBody>
        </p:sp>
        <p:pic>
          <p:nvPicPr>
            <p:cNvPr id="13" name="Grafik 12" descr="Ein Bild, das Grafiken, Kreis, Logo, Schrift enthält.&#10;&#10;Automatisch generierte Beschreibung">
              <a:extLst>
                <a:ext uri="{FF2B5EF4-FFF2-40B4-BE49-F238E27FC236}">
                  <a16:creationId xmlns:a16="http://schemas.microsoft.com/office/drawing/2014/main" id="{DEC9B91E-5ECF-E060-0F02-0F3DBE586F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129" y="4086703"/>
              <a:ext cx="579222" cy="579222"/>
            </a:xfrm>
            <a:prstGeom prst="rect">
              <a:avLst/>
            </a:prstGeom>
          </p:spPr>
        </p:pic>
        <p:pic>
          <p:nvPicPr>
            <p:cNvPr id="14" name="Grafik 13" descr="Ein Bild, das Symbol, Logo, Schrift, Grafiken enthält.&#10;&#10;Automatisch generierte Beschreibung">
              <a:extLst>
                <a:ext uri="{FF2B5EF4-FFF2-40B4-BE49-F238E27FC236}">
                  <a16:creationId xmlns:a16="http://schemas.microsoft.com/office/drawing/2014/main" id="{EEA54B98-6965-3173-1E57-51E08C7F4D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70919" y="4086703"/>
              <a:ext cx="580202" cy="579224"/>
            </a:xfrm>
            <a:prstGeom prst="rect">
              <a:avLst/>
            </a:prstGeom>
          </p:spPr>
        </p:pic>
        <p:pic>
          <p:nvPicPr>
            <p:cNvPr id="15" name="Grafik 14" descr="Ein Bild, das Kreis, Grafiken, Screenshot, Schrift enthält.&#10;&#10;Automatisch generierte Beschreibung">
              <a:extLst>
                <a:ext uri="{FF2B5EF4-FFF2-40B4-BE49-F238E27FC236}">
                  <a16:creationId xmlns:a16="http://schemas.microsoft.com/office/drawing/2014/main" id="{EAB4914A-F917-69A7-19D5-F6224F30B51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95664" y="4086703"/>
              <a:ext cx="578246" cy="579224"/>
            </a:xfrm>
            <a:prstGeom prst="rect">
              <a:avLst/>
            </a:prstGeom>
          </p:spPr>
        </p:pic>
        <p:pic>
          <p:nvPicPr>
            <p:cNvPr id="16" name="Grafik 15">
              <a:extLst>
                <a:ext uri="{FF2B5EF4-FFF2-40B4-BE49-F238E27FC236}">
                  <a16:creationId xmlns:a16="http://schemas.microsoft.com/office/drawing/2014/main" id="{53F39970-8770-C1EC-5FF9-600650DBE31C}"/>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924359" y="4080170"/>
              <a:ext cx="579222" cy="579222"/>
            </a:xfrm>
            <a:prstGeom prst="rect">
              <a:avLst/>
            </a:prstGeom>
          </p:spPr>
        </p:pic>
      </p:grpSp>
    </p:spTree>
    <p:extLst>
      <p:ext uri="{BB962C8B-B14F-4D97-AF65-F5344CB8AC3E}">
        <p14:creationId xmlns:p14="http://schemas.microsoft.com/office/powerpoint/2010/main" val="25383060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Abschluss 2 (QR fexbw)">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
        <p:nvSpPr>
          <p:cNvPr id="6" name="Rechteck: abgerundete Ecken 5">
            <a:extLst>
              <a:ext uri="{FF2B5EF4-FFF2-40B4-BE49-F238E27FC236}">
                <a16:creationId xmlns:a16="http://schemas.microsoft.com/office/drawing/2014/main" id="{EBAAF657-128A-3DBA-32A0-86E692362844}"/>
              </a:ext>
            </a:extLst>
          </p:cNvPr>
          <p:cNvSpPr/>
          <p:nvPr userDrawn="1"/>
        </p:nvSpPr>
        <p:spPr>
          <a:xfrm>
            <a:off x="2499360" y="706120"/>
            <a:ext cx="8732520" cy="4953000"/>
          </a:xfrm>
          <a:prstGeom prst="roundRect">
            <a:avLst>
              <a:gd name="adj" fmla="val 220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Grafiken, Screenshot, Grafikdesign, Design enthält.&#10;&#10;Automatisch generierte Beschreibung">
            <a:extLst>
              <a:ext uri="{FF2B5EF4-FFF2-40B4-BE49-F238E27FC236}">
                <a16:creationId xmlns:a16="http://schemas.microsoft.com/office/drawing/2014/main" id="{939F9240-3772-4EE9-83DA-81B970457C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5600" y="1198879"/>
            <a:ext cx="7528560" cy="1498950"/>
          </a:xfrm>
          <a:prstGeom prst="rect">
            <a:avLst/>
          </a:prstGeom>
        </p:spPr>
      </p:pic>
      <p:pic>
        <p:nvPicPr>
          <p:cNvPr id="3" name="Grafik 2">
            <a:extLst>
              <a:ext uri="{FF2B5EF4-FFF2-40B4-BE49-F238E27FC236}">
                <a16:creationId xmlns:a16="http://schemas.microsoft.com/office/drawing/2014/main" id="{9D27D67A-E769-742B-E855-92536699BF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08452" y="6225276"/>
            <a:ext cx="4712705" cy="632724"/>
          </a:xfrm>
          <a:prstGeom prst="rect">
            <a:avLst/>
          </a:prstGeom>
        </p:spPr>
      </p:pic>
      <p:grpSp>
        <p:nvGrpSpPr>
          <p:cNvPr id="13" name="Gruppieren 12">
            <a:extLst>
              <a:ext uri="{FF2B5EF4-FFF2-40B4-BE49-F238E27FC236}">
                <a16:creationId xmlns:a16="http://schemas.microsoft.com/office/drawing/2014/main" id="{C3F3CC5A-C746-87A6-15E4-E21A8596A746}"/>
              </a:ext>
            </a:extLst>
          </p:cNvPr>
          <p:cNvGrpSpPr/>
          <p:nvPr userDrawn="1"/>
        </p:nvGrpSpPr>
        <p:grpSpPr>
          <a:xfrm>
            <a:off x="5166360" y="3380125"/>
            <a:ext cx="5746055" cy="1560093"/>
            <a:chOff x="5166360" y="3105834"/>
            <a:chExt cx="5746055" cy="1560093"/>
          </a:xfrm>
        </p:grpSpPr>
        <p:sp>
          <p:nvSpPr>
            <p:cNvPr id="7" name="Textfeld 6">
              <a:extLst>
                <a:ext uri="{FF2B5EF4-FFF2-40B4-BE49-F238E27FC236}">
                  <a16:creationId xmlns:a16="http://schemas.microsoft.com/office/drawing/2014/main" id="{80C7EFDC-9514-1197-A782-AD8C4E694CFC}"/>
                </a:ext>
              </a:extLst>
            </p:cNvPr>
            <p:cNvSpPr txBox="1"/>
            <p:nvPr userDrawn="1"/>
          </p:nvSpPr>
          <p:spPr>
            <a:xfrm>
              <a:off x="5166360" y="3105834"/>
              <a:ext cx="5746055" cy="646331"/>
            </a:xfrm>
            <a:prstGeom prst="rect">
              <a:avLst/>
            </a:prstGeom>
            <a:noFill/>
          </p:spPr>
          <p:txBody>
            <a:bodyPr wrap="square" rtlCol="0">
              <a:spAutoFit/>
            </a:bodyPr>
            <a:lstStyle/>
            <a:p>
              <a:r>
                <a:rPr lang="de-DE" sz="3600" dirty="0"/>
                <a:t>info</a:t>
              </a:r>
              <a:r>
                <a:rPr lang="de-DE" sz="3600" b="1" dirty="0"/>
                <a:t>@fexbw</a:t>
              </a:r>
              <a:r>
                <a:rPr lang="de-DE" sz="3600" dirty="0"/>
                <a:t>.de</a:t>
              </a:r>
              <a:endParaRPr lang="de-DE" sz="3600" b="1" dirty="0"/>
            </a:p>
          </p:txBody>
        </p:sp>
        <p:pic>
          <p:nvPicPr>
            <p:cNvPr id="10" name="Grafik 9" descr="Ein Bild, das Grafiken, Kreis, Logo, Schrift enthält.&#10;&#10;Automatisch generierte Beschreibung">
              <a:extLst>
                <a:ext uri="{FF2B5EF4-FFF2-40B4-BE49-F238E27FC236}">
                  <a16:creationId xmlns:a16="http://schemas.microsoft.com/office/drawing/2014/main" id="{3990731A-C02E-5A55-8809-DD193CE196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129" y="4086703"/>
              <a:ext cx="579222" cy="579222"/>
            </a:xfrm>
            <a:prstGeom prst="rect">
              <a:avLst/>
            </a:prstGeom>
          </p:spPr>
        </p:pic>
        <p:pic>
          <p:nvPicPr>
            <p:cNvPr id="11" name="Grafik 10" descr="Ein Bild, das Symbol, Logo, Schrift, Grafiken enthält.&#10;&#10;Automatisch generierte Beschreibung">
              <a:extLst>
                <a:ext uri="{FF2B5EF4-FFF2-40B4-BE49-F238E27FC236}">
                  <a16:creationId xmlns:a16="http://schemas.microsoft.com/office/drawing/2014/main" id="{46BAF05E-173E-2164-7E75-6086C12FD5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70919" y="4086703"/>
              <a:ext cx="580202" cy="579224"/>
            </a:xfrm>
            <a:prstGeom prst="rect">
              <a:avLst/>
            </a:prstGeom>
          </p:spPr>
        </p:pic>
        <p:pic>
          <p:nvPicPr>
            <p:cNvPr id="12" name="Grafik 11" descr="Ein Bild, das Kreis, Grafiken, Screenshot, Schrift enthält.&#10;&#10;Automatisch generierte Beschreibung">
              <a:extLst>
                <a:ext uri="{FF2B5EF4-FFF2-40B4-BE49-F238E27FC236}">
                  <a16:creationId xmlns:a16="http://schemas.microsoft.com/office/drawing/2014/main" id="{9F3F493A-936E-8847-AD74-C2A88AF38AB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95664" y="4086703"/>
              <a:ext cx="578246" cy="579224"/>
            </a:xfrm>
            <a:prstGeom prst="rect">
              <a:avLst/>
            </a:prstGeom>
          </p:spPr>
        </p:pic>
        <p:pic>
          <p:nvPicPr>
            <p:cNvPr id="4" name="Grafik 3">
              <a:extLst>
                <a:ext uri="{FF2B5EF4-FFF2-40B4-BE49-F238E27FC236}">
                  <a16:creationId xmlns:a16="http://schemas.microsoft.com/office/drawing/2014/main" id="{25EA20AC-EBBB-0358-C5E3-7E9DBA24A7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924359" y="4080170"/>
              <a:ext cx="579222" cy="579222"/>
            </a:xfrm>
            <a:prstGeom prst="rect">
              <a:avLst/>
            </a:prstGeom>
          </p:spPr>
        </p:pic>
      </p:grpSp>
      <p:pic>
        <p:nvPicPr>
          <p:cNvPr id="9" name="Grafik 8" descr="Ein Bild, das Screenshot, Muster, Kreis, Design enthält.&#10;&#10;Automatisch generierte Beschreibung">
            <a:extLst>
              <a:ext uri="{FF2B5EF4-FFF2-40B4-BE49-F238E27FC236}">
                <a16:creationId xmlns:a16="http://schemas.microsoft.com/office/drawing/2014/main" id="{50FD32A4-981C-6CC5-D463-0E66641DE80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844704" y="3075099"/>
            <a:ext cx="2170146" cy="2170146"/>
          </a:xfrm>
          <a:prstGeom prst="rect">
            <a:avLst/>
          </a:prstGeom>
        </p:spPr>
      </p:pic>
    </p:spTree>
    <p:extLst>
      <p:ext uri="{BB962C8B-B14F-4D97-AF65-F5344CB8AC3E}">
        <p14:creationId xmlns:p14="http://schemas.microsoft.com/office/powerpoint/2010/main" val="16871790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Abschluss 2 (QR Evaluatio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
        <p:nvSpPr>
          <p:cNvPr id="6" name="Rechteck: abgerundete Ecken 5">
            <a:extLst>
              <a:ext uri="{FF2B5EF4-FFF2-40B4-BE49-F238E27FC236}">
                <a16:creationId xmlns:a16="http://schemas.microsoft.com/office/drawing/2014/main" id="{EBAAF657-128A-3DBA-32A0-86E692362844}"/>
              </a:ext>
            </a:extLst>
          </p:cNvPr>
          <p:cNvSpPr/>
          <p:nvPr userDrawn="1"/>
        </p:nvSpPr>
        <p:spPr>
          <a:xfrm>
            <a:off x="2499360" y="706120"/>
            <a:ext cx="8732520" cy="4953000"/>
          </a:xfrm>
          <a:prstGeom prst="roundRect">
            <a:avLst>
              <a:gd name="adj" fmla="val 220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Grafiken, Screenshot, Grafikdesign, Design enthält.&#10;&#10;Automatisch generierte Beschreibung">
            <a:extLst>
              <a:ext uri="{FF2B5EF4-FFF2-40B4-BE49-F238E27FC236}">
                <a16:creationId xmlns:a16="http://schemas.microsoft.com/office/drawing/2014/main" id="{939F9240-3772-4EE9-83DA-81B970457C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5600" y="1198879"/>
            <a:ext cx="7528560" cy="1498950"/>
          </a:xfrm>
          <a:prstGeom prst="rect">
            <a:avLst/>
          </a:prstGeom>
        </p:spPr>
      </p:pic>
      <p:pic>
        <p:nvPicPr>
          <p:cNvPr id="3" name="Grafik 2">
            <a:extLst>
              <a:ext uri="{FF2B5EF4-FFF2-40B4-BE49-F238E27FC236}">
                <a16:creationId xmlns:a16="http://schemas.microsoft.com/office/drawing/2014/main" id="{9D27D67A-E769-742B-E855-92536699BF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982396" y="6188577"/>
            <a:ext cx="4712705" cy="632724"/>
          </a:xfrm>
          <a:prstGeom prst="rect">
            <a:avLst/>
          </a:prstGeom>
        </p:spPr>
      </p:pic>
      <p:grpSp>
        <p:nvGrpSpPr>
          <p:cNvPr id="13" name="Gruppieren 12">
            <a:extLst>
              <a:ext uri="{FF2B5EF4-FFF2-40B4-BE49-F238E27FC236}">
                <a16:creationId xmlns:a16="http://schemas.microsoft.com/office/drawing/2014/main" id="{C3F3CC5A-C746-87A6-15E4-E21A8596A746}"/>
              </a:ext>
            </a:extLst>
          </p:cNvPr>
          <p:cNvGrpSpPr/>
          <p:nvPr userDrawn="1"/>
        </p:nvGrpSpPr>
        <p:grpSpPr>
          <a:xfrm>
            <a:off x="5166360" y="3380125"/>
            <a:ext cx="5746055" cy="1560093"/>
            <a:chOff x="5166360" y="3105834"/>
            <a:chExt cx="5746055" cy="1560093"/>
          </a:xfrm>
        </p:grpSpPr>
        <p:sp>
          <p:nvSpPr>
            <p:cNvPr id="7" name="Textfeld 6">
              <a:extLst>
                <a:ext uri="{FF2B5EF4-FFF2-40B4-BE49-F238E27FC236}">
                  <a16:creationId xmlns:a16="http://schemas.microsoft.com/office/drawing/2014/main" id="{80C7EFDC-9514-1197-A782-AD8C4E694CFC}"/>
                </a:ext>
              </a:extLst>
            </p:cNvPr>
            <p:cNvSpPr txBox="1"/>
            <p:nvPr userDrawn="1"/>
          </p:nvSpPr>
          <p:spPr>
            <a:xfrm>
              <a:off x="5166360" y="3105834"/>
              <a:ext cx="5746055" cy="646331"/>
            </a:xfrm>
            <a:prstGeom prst="rect">
              <a:avLst/>
            </a:prstGeom>
            <a:noFill/>
          </p:spPr>
          <p:txBody>
            <a:bodyPr wrap="square" rtlCol="0">
              <a:spAutoFit/>
            </a:bodyPr>
            <a:lstStyle/>
            <a:p>
              <a:r>
                <a:rPr lang="de-DE" sz="3600" dirty="0"/>
                <a:t>info</a:t>
              </a:r>
              <a:r>
                <a:rPr lang="de-DE" sz="3600" b="1" dirty="0"/>
                <a:t>@fexbw</a:t>
              </a:r>
              <a:r>
                <a:rPr lang="de-DE" sz="3600" dirty="0"/>
                <a:t>.de</a:t>
              </a:r>
              <a:endParaRPr lang="de-DE" sz="3600" b="1" dirty="0"/>
            </a:p>
          </p:txBody>
        </p:sp>
        <p:pic>
          <p:nvPicPr>
            <p:cNvPr id="10" name="Grafik 9" descr="Ein Bild, das Grafiken, Kreis, Logo, Schrift enthält.&#10;&#10;Automatisch generierte Beschreibung">
              <a:extLst>
                <a:ext uri="{FF2B5EF4-FFF2-40B4-BE49-F238E27FC236}">
                  <a16:creationId xmlns:a16="http://schemas.microsoft.com/office/drawing/2014/main" id="{3990731A-C02E-5A55-8809-DD193CE196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129" y="4086703"/>
              <a:ext cx="579222" cy="579222"/>
            </a:xfrm>
            <a:prstGeom prst="rect">
              <a:avLst/>
            </a:prstGeom>
          </p:spPr>
        </p:pic>
        <p:pic>
          <p:nvPicPr>
            <p:cNvPr id="11" name="Grafik 10" descr="Ein Bild, das Symbol, Logo, Schrift, Grafiken enthält.&#10;&#10;Automatisch generierte Beschreibung">
              <a:extLst>
                <a:ext uri="{FF2B5EF4-FFF2-40B4-BE49-F238E27FC236}">
                  <a16:creationId xmlns:a16="http://schemas.microsoft.com/office/drawing/2014/main" id="{46BAF05E-173E-2164-7E75-6086C12FD5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70919" y="4086703"/>
              <a:ext cx="580202" cy="579224"/>
            </a:xfrm>
            <a:prstGeom prst="rect">
              <a:avLst/>
            </a:prstGeom>
          </p:spPr>
        </p:pic>
        <p:pic>
          <p:nvPicPr>
            <p:cNvPr id="12" name="Grafik 11" descr="Ein Bild, das Kreis, Grafiken, Screenshot, Schrift enthält.&#10;&#10;Automatisch generierte Beschreibung">
              <a:extLst>
                <a:ext uri="{FF2B5EF4-FFF2-40B4-BE49-F238E27FC236}">
                  <a16:creationId xmlns:a16="http://schemas.microsoft.com/office/drawing/2014/main" id="{9F3F493A-936E-8847-AD74-C2A88AF38AB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95664" y="4086703"/>
              <a:ext cx="578246" cy="579224"/>
            </a:xfrm>
            <a:prstGeom prst="rect">
              <a:avLst/>
            </a:prstGeom>
          </p:spPr>
        </p:pic>
        <p:pic>
          <p:nvPicPr>
            <p:cNvPr id="4" name="Grafik 3">
              <a:extLst>
                <a:ext uri="{FF2B5EF4-FFF2-40B4-BE49-F238E27FC236}">
                  <a16:creationId xmlns:a16="http://schemas.microsoft.com/office/drawing/2014/main" id="{25EA20AC-EBBB-0358-C5E3-7E9DBA24A7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924359" y="4080170"/>
              <a:ext cx="579222" cy="579222"/>
            </a:xfrm>
            <a:prstGeom prst="rect">
              <a:avLst/>
            </a:prstGeom>
          </p:spPr>
        </p:pic>
      </p:grpSp>
      <p:pic>
        <p:nvPicPr>
          <p:cNvPr id="9" name="Grafik 8">
            <a:extLst>
              <a:ext uri="{FF2B5EF4-FFF2-40B4-BE49-F238E27FC236}">
                <a16:creationId xmlns:a16="http://schemas.microsoft.com/office/drawing/2014/main" id="{50FD32A4-981C-6CC5-D463-0E66641DE80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2844704" y="3075099"/>
            <a:ext cx="2170146" cy="2170146"/>
          </a:xfrm>
          <a:prstGeom prst="rect">
            <a:avLst/>
          </a:prstGeom>
        </p:spPr>
      </p:pic>
    </p:spTree>
    <p:extLst>
      <p:ext uri="{BB962C8B-B14F-4D97-AF65-F5344CB8AC3E}">
        <p14:creationId xmlns:p14="http://schemas.microsoft.com/office/powerpoint/2010/main" val="8365214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Lee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Tree>
    <p:extLst>
      <p:ext uri="{BB962C8B-B14F-4D97-AF65-F5344CB8AC3E}">
        <p14:creationId xmlns:p14="http://schemas.microsoft.com/office/powerpoint/2010/main" val="17354506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8704-8A81-596A-3F58-C74FEB554A5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5F0ECB8-189A-45B1-84DE-AA18CCB954E8}"/>
              </a:ext>
            </a:extLst>
          </p:cNvPr>
          <p:cNvSpPr>
            <a:spLocks noGrp="1"/>
          </p:cNvSpPr>
          <p:nvPr>
            <p:ph type="dt" sz="half" idx="10"/>
          </p:nvPr>
        </p:nvSpPr>
        <p:spPr>
          <a:xfrm>
            <a:off x="4216400" y="6356350"/>
            <a:ext cx="1257300" cy="365125"/>
          </a:xfrm>
          <a:prstGeom prst="rect">
            <a:avLst/>
          </a:prstGeom>
        </p:spPr>
        <p:txBody>
          <a:bodyPr/>
          <a:lstStyle/>
          <a:p>
            <a:fld id="{61DA99CA-68D5-473F-91BD-58265C17D6D9}" type="datetimeFigureOut">
              <a:rPr lang="de-DE" smtClean="0"/>
              <a:t>26.09.2025</a:t>
            </a:fld>
            <a:endParaRPr lang="de-DE"/>
          </a:p>
        </p:txBody>
      </p:sp>
      <p:sp>
        <p:nvSpPr>
          <p:cNvPr id="4" name="Fußzeilenplatzhalter 3">
            <a:extLst>
              <a:ext uri="{FF2B5EF4-FFF2-40B4-BE49-F238E27FC236}">
                <a16:creationId xmlns:a16="http://schemas.microsoft.com/office/drawing/2014/main" id="{6992B6F1-0DEE-3C51-6DF2-EF3BFAE7D089}"/>
              </a:ext>
            </a:extLst>
          </p:cNvPr>
          <p:cNvSpPr>
            <a:spLocks noGrp="1"/>
          </p:cNvSpPr>
          <p:nvPr>
            <p:ph type="ftr" sz="quarter" idx="11"/>
          </p:nvPr>
        </p:nvSpPr>
        <p:spPr>
          <a:xfrm>
            <a:off x="5727700" y="6356350"/>
            <a:ext cx="4114800" cy="365125"/>
          </a:xfrm>
          <a:prstGeom prst="rect">
            <a:avLst/>
          </a:prstGeom>
        </p:spPr>
        <p:txBody>
          <a:bodyPr/>
          <a:lstStyle/>
          <a:p>
            <a:endParaRPr lang="de-DE" dirty="0"/>
          </a:p>
        </p:txBody>
      </p:sp>
      <p:sp>
        <p:nvSpPr>
          <p:cNvPr id="5" name="Foliennummernplatzhalter 4">
            <a:extLst>
              <a:ext uri="{FF2B5EF4-FFF2-40B4-BE49-F238E27FC236}">
                <a16:creationId xmlns:a16="http://schemas.microsoft.com/office/drawing/2014/main" id="{23A1ACA2-5AB9-A995-5EFC-E25837790F1B}"/>
              </a:ext>
            </a:extLst>
          </p:cNvPr>
          <p:cNvSpPr>
            <a:spLocks noGrp="1"/>
          </p:cNvSpPr>
          <p:nvPr>
            <p:ph type="sldNum" sz="quarter" idx="12"/>
          </p:nvPr>
        </p:nvSpPr>
        <p:spPr>
          <a:xfrm>
            <a:off x="10096500" y="6356350"/>
            <a:ext cx="1257300" cy="365125"/>
          </a:xfrm>
          <a:prstGeom prst="rect">
            <a:avLst/>
          </a:prstGeom>
        </p:spPr>
        <p:txBody>
          <a:bodyPr/>
          <a:lstStyle/>
          <a:p>
            <a:fld id="{A94DFD5A-E57F-44CA-B050-F54F003D57E9}" type="slidenum">
              <a:rPr lang="de-DE" smtClean="0"/>
              <a:t>‹Nr.›</a:t>
            </a:fld>
            <a:endParaRPr lang="de-DE"/>
          </a:p>
        </p:txBody>
      </p:sp>
      <p:pic>
        <p:nvPicPr>
          <p:cNvPr id="6" name="Grafik 5">
            <a:extLst>
              <a:ext uri="{FF2B5EF4-FFF2-40B4-BE49-F238E27FC236}">
                <a16:creationId xmlns:a16="http://schemas.microsoft.com/office/drawing/2014/main" id="{49EF31F2-E939-35ED-3E58-118F625C6E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Tree>
    <p:extLst>
      <p:ext uri="{BB962C8B-B14F-4D97-AF65-F5344CB8AC3E}">
        <p14:creationId xmlns:p14="http://schemas.microsoft.com/office/powerpoint/2010/main" val="21189181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7D850-49A0-ADB8-13E0-15DDF0B2275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620DE56-8D0E-DA5A-E1F2-0AE6C00E43B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BAFCDE2-A234-CFA3-B4BA-826E4AE8C8F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CA6E0BC8-E9D5-A566-0241-E855147DCDEC}"/>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26.09.2025</a:t>
            </a:fld>
            <a:endParaRPr lang="de-DE"/>
          </a:p>
        </p:txBody>
      </p:sp>
      <p:sp>
        <p:nvSpPr>
          <p:cNvPr id="6" name="Fußzeilenplatzhalter 5">
            <a:extLst>
              <a:ext uri="{FF2B5EF4-FFF2-40B4-BE49-F238E27FC236}">
                <a16:creationId xmlns:a16="http://schemas.microsoft.com/office/drawing/2014/main" id="{1FB1A008-0941-341E-7B26-CCE5EC1873DE}"/>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9CEE9298-3E58-522B-C6EF-D61CC023B75C}"/>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‹Nr.›</a:t>
            </a:fld>
            <a:endParaRPr lang="de-DE"/>
          </a:p>
        </p:txBody>
      </p:sp>
    </p:spTree>
    <p:extLst>
      <p:ext uri="{BB962C8B-B14F-4D97-AF65-F5344CB8AC3E}">
        <p14:creationId xmlns:p14="http://schemas.microsoft.com/office/powerpoint/2010/main" val="3733098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C8184-F6E8-0ADC-DE95-2553EDCDF2C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7E78B2A-426A-7DB6-AC67-57651533D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636F74C-03D7-662F-8798-8890E95E32E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449EEC9-4DF1-6517-3BDE-F42308C33A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DDE5D1B-03E7-0545-F3F9-A1E3796ED10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2842549-25EE-CAA8-F2EA-80745E91F172}"/>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26.09.2025</a:t>
            </a:fld>
            <a:endParaRPr lang="de-DE"/>
          </a:p>
        </p:txBody>
      </p:sp>
      <p:sp>
        <p:nvSpPr>
          <p:cNvPr id="8" name="Fußzeilenplatzhalter 7">
            <a:extLst>
              <a:ext uri="{FF2B5EF4-FFF2-40B4-BE49-F238E27FC236}">
                <a16:creationId xmlns:a16="http://schemas.microsoft.com/office/drawing/2014/main" id="{9FAB645E-6E7B-EA70-30CB-6C8191D209E8}"/>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69B2F0D2-99E5-F598-AD41-775C7689F0A1}"/>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‹Nr.›</a:t>
            </a:fld>
            <a:endParaRPr lang="de-DE"/>
          </a:p>
        </p:txBody>
      </p:sp>
    </p:spTree>
    <p:extLst>
      <p:ext uri="{BB962C8B-B14F-4D97-AF65-F5344CB8AC3E}">
        <p14:creationId xmlns:p14="http://schemas.microsoft.com/office/powerpoint/2010/main" val="40069510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tile tx="-266700" ty="-158750" sx="70000" sy="70000" flip="none" algn="l"/>
        </a:blipFill>
        <a:effectLst/>
      </p:bgPr>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3C31811-99B8-4900-7566-118C831EE9A3}"/>
              </a:ext>
            </a:extLst>
          </p:cNvPr>
          <p:cNvSpPr>
            <a:spLocks noGrp="1"/>
          </p:cNvSpPr>
          <p:nvPr>
            <p:ph type="body" idx="1"/>
          </p:nvPr>
        </p:nvSpPr>
        <p:spPr>
          <a:xfrm>
            <a:off x="5359880" y="1314451"/>
            <a:ext cx="6432070" cy="4400550"/>
          </a:xfrm>
          <a:prstGeom prst="roundRect">
            <a:avLst>
              <a:gd name="adj" fmla="val 1732"/>
            </a:avLst>
          </a:prstGeom>
          <a:solidFill>
            <a:schemeClr val="bg1">
              <a:lumMod val="85000"/>
            </a:schemeClr>
          </a:solidFill>
        </p:spPr>
        <p:txBody>
          <a:bodyPr vert="horz" lIns="91440" tIns="61200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hteck 6">
            <a:extLst>
              <a:ext uri="{FF2B5EF4-FFF2-40B4-BE49-F238E27FC236}">
                <a16:creationId xmlns:a16="http://schemas.microsoft.com/office/drawing/2014/main" id="{B3588A12-24B9-E603-EC8E-361F43F979D6}"/>
              </a:ext>
            </a:extLst>
          </p:cNvPr>
          <p:cNvSpPr/>
          <p:nvPr userDrawn="1"/>
        </p:nvSpPr>
        <p:spPr>
          <a:xfrm rot="21540000">
            <a:off x="-183078" y="6066498"/>
            <a:ext cx="12672693" cy="95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7DA8CD44-561B-C4DB-8BAC-9B2E967BEBC5}"/>
              </a:ext>
            </a:extLst>
          </p:cNvPr>
          <p:cNvSpPr>
            <a:spLocks noGrp="1"/>
          </p:cNvSpPr>
          <p:nvPr>
            <p:ph type="title"/>
          </p:nvPr>
        </p:nvSpPr>
        <p:spPr>
          <a:xfrm rot="-60000">
            <a:off x="4760505" y="482221"/>
            <a:ext cx="8032170" cy="1022914"/>
          </a:xfrm>
          <a:prstGeom prst="roundRect">
            <a:avLst>
              <a:gd name="adj" fmla="val 5890"/>
            </a:avLst>
          </a:prstGeom>
          <a:solidFill>
            <a:srgbClr val="D93F18"/>
          </a:solidFill>
        </p:spPr>
        <p:txBody>
          <a:bodyPr vert="horz" lIns="468000" tIns="45720" rIns="91440" bIns="45720" rtlCol="0" anchor="ctr">
            <a:normAutofit/>
          </a:bodyPr>
          <a:lstStyle/>
          <a:p>
            <a:r>
              <a:rPr lang="de-DE"/>
              <a:t>Mastertitelformat bearbeiten</a:t>
            </a:r>
          </a:p>
        </p:txBody>
      </p:sp>
      <p:sp>
        <p:nvSpPr>
          <p:cNvPr id="4" name="Datumsplatzhalter 3">
            <a:extLst>
              <a:ext uri="{FF2B5EF4-FFF2-40B4-BE49-F238E27FC236}">
                <a16:creationId xmlns:a16="http://schemas.microsoft.com/office/drawing/2014/main" id="{CD758818-72DE-6A38-4910-31862CBBECFF}"/>
              </a:ext>
            </a:extLst>
          </p:cNvPr>
          <p:cNvSpPr>
            <a:spLocks noGrp="1"/>
          </p:cNvSpPr>
          <p:nvPr>
            <p:ph type="dt" sz="half" idx="2"/>
          </p:nvPr>
        </p:nvSpPr>
        <p:spPr>
          <a:xfrm>
            <a:off x="3942272" y="6356350"/>
            <a:ext cx="14176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A99CA-68D5-473F-91BD-58265C17D6D9}" type="datetimeFigureOut">
              <a:rPr lang="de-DE" smtClean="0"/>
              <a:t>26.09.2025</a:t>
            </a:fld>
            <a:endParaRPr lang="de-DE"/>
          </a:p>
        </p:txBody>
      </p:sp>
      <p:sp>
        <p:nvSpPr>
          <p:cNvPr id="5" name="Fußzeilenplatzhalter 4">
            <a:extLst>
              <a:ext uri="{FF2B5EF4-FFF2-40B4-BE49-F238E27FC236}">
                <a16:creationId xmlns:a16="http://schemas.microsoft.com/office/drawing/2014/main" id="{A95AEE98-746D-5642-D409-3EACAF7CADD1}"/>
              </a:ext>
            </a:extLst>
          </p:cNvPr>
          <p:cNvSpPr>
            <a:spLocks noGrp="1"/>
          </p:cNvSpPr>
          <p:nvPr>
            <p:ph type="ftr" sz="quarter" idx="3"/>
          </p:nvPr>
        </p:nvSpPr>
        <p:spPr>
          <a:xfrm>
            <a:off x="559998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B32CAF7-6D87-DC5E-A867-F79CBCD3CD03}"/>
              </a:ext>
            </a:extLst>
          </p:cNvPr>
          <p:cNvSpPr>
            <a:spLocks noGrp="1"/>
          </p:cNvSpPr>
          <p:nvPr>
            <p:ph type="sldNum" sz="quarter" idx="4"/>
          </p:nvPr>
        </p:nvSpPr>
        <p:spPr>
          <a:xfrm>
            <a:off x="9954882" y="6356350"/>
            <a:ext cx="1398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DFD5A-E57F-44CA-B050-F54F003D57E9}" type="slidenum">
              <a:rPr lang="de-DE" smtClean="0"/>
              <a:t>‹Nr.›</a:t>
            </a:fld>
            <a:endParaRPr lang="de-DE"/>
          </a:p>
        </p:txBody>
      </p:sp>
    </p:spTree>
    <p:extLst>
      <p:ext uri="{BB962C8B-B14F-4D97-AF65-F5344CB8AC3E}">
        <p14:creationId xmlns:p14="http://schemas.microsoft.com/office/powerpoint/2010/main" val="8724093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102349"/>
      </p:ext>
    </p:extLst>
  </p:cSld>
  <p:clrMap bg1="lt1" tx1="dk1" bg2="lt2" tx2="dk2" accent1="accent1" accent2="accent2" accent3="accent3" accent4="accent4" accent5="accent5" accent6="accent6" hlink="hlink" folHlink="folHlink"/>
  <p:sldLayoutIdLst>
    <p:sldLayoutId id="2147483682" r:id="rId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608337"/>
      </p:ext>
    </p:extLst>
  </p:cSld>
  <p:clrMap bg1="dk1" tx1="lt1" bg2="dk2" tx2="lt2" accent1="accent1" accent2="accent2" accent3="accent3" accent4="accent4" accent5="accent5" accent6="accent6" hlink="hlink" folHlink="folHlink"/>
  <p:sldLayoutIdLst>
    <p:sldLayoutId id="2147483684" r:id="rId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26.sv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8.svg"/><Relationship Id="rId11" Type="http://schemas.openxmlformats.org/officeDocument/2006/relationships/image" Target="../media/image23.png"/><Relationship Id="rId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26.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8.svg"/><Relationship Id="rId11" Type="http://schemas.openxmlformats.org/officeDocument/2006/relationships/image" Target="../media/image23.png"/><Relationship Id="rId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26.sv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8.svg"/><Relationship Id="rId11" Type="http://schemas.openxmlformats.org/officeDocument/2006/relationships/image" Target="../media/image2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2E9CB4C-D68F-4CF5-CCF7-84E583B58B4E}"/>
              </a:ext>
            </a:extLst>
          </p:cNvPr>
          <p:cNvSpPr>
            <a:spLocks noGrp="1"/>
          </p:cNvSpPr>
          <p:nvPr>
            <p:ph type="ctrTitle"/>
          </p:nvPr>
        </p:nvSpPr>
        <p:spPr/>
        <p:txBody>
          <a:bodyPr>
            <a:normAutofit/>
          </a:bodyPr>
          <a:lstStyle/>
          <a:p>
            <a:r>
              <a:rPr lang="de-DE" sz="8000" dirty="0" err="1"/>
              <a:t>Zeichen.</a:t>
            </a:r>
            <a:r>
              <a:rPr lang="de-DE" sz="8000" b="1" dirty="0" err="1"/>
              <a:t>Setzen</a:t>
            </a:r>
            <a:r>
              <a:rPr lang="de-DE" sz="8000" b="1" dirty="0"/>
              <a:t>!</a:t>
            </a:r>
          </a:p>
        </p:txBody>
      </p:sp>
      <p:sp>
        <p:nvSpPr>
          <p:cNvPr id="5" name="Untertitel 4">
            <a:extLst>
              <a:ext uri="{FF2B5EF4-FFF2-40B4-BE49-F238E27FC236}">
                <a16:creationId xmlns:a16="http://schemas.microsoft.com/office/drawing/2014/main" id="{24E03FBA-D8D6-4DDF-9696-F10848D2ABD3}"/>
              </a:ext>
            </a:extLst>
          </p:cNvPr>
          <p:cNvSpPr>
            <a:spLocks noGrp="1"/>
          </p:cNvSpPr>
          <p:nvPr>
            <p:ph type="subTitle" idx="1"/>
          </p:nvPr>
        </p:nvSpPr>
        <p:spPr>
          <a:xfrm>
            <a:off x="5925312" y="4571741"/>
            <a:ext cx="4654296" cy="495559"/>
          </a:xfrm>
        </p:spPr>
        <p:txBody>
          <a:bodyPr>
            <a:normAutofit/>
          </a:bodyPr>
          <a:lstStyle/>
          <a:p>
            <a:r>
              <a:rPr lang="de-DE" sz="2000" b="1" i="1" dirty="0"/>
              <a:t>Vielfalt in unserer Gesellschaft</a:t>
            </a:r>
          </a:p>
        </p:txBody>
      </p:sp>
    </p:spTree>
    <p:extLst>
      <p:ext uri="{BB962C8B-B14F-4D97-AF65-F5344CB8AC3E}">
        <p14:creationId xmlns:p14="http://schemas.microsoft.com/office/powerpoint/2010/main" val="38365969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528133"/>
      </p:ext>
    </p:extLst>
  </p:cSld>
  <p:clrMapOvr>
    <a:masterClrMapping/>
  </p:clrMapOvr>
  <p:transition spd="slow" advClick="0" advTm="0">
    <p:push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42840"/>
      </p:ext>
    </p:extLst>
  </p:cSld>
  <p:clrMapOvr>
    <a:masterClrMapping/>
  </p:clrMapOvr>
  <p:transition>
    <p:push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90C88B9-D988-FF56-D85C-60F11AD25B18}"/>
              </a:ext>
            </a:extLst>
          </p:cNvPr>
          <p:cNvSpPr txBox="1"/>
          <p:nvPr/>
        </p:nvSpPr>
        <p:spPr>
          <a:xfrm>
            <a:off x="0" y="1733550"/>
            <a:ext cx="12192000" cy="2646878"/>
          </a:xfrm>
          <a:prstGeom prst="rect">
            <a:avLst/>
          </a:prstGeom>
          <a:noFill/>
        </p:spPr>
        <p:txBody>
          <a:bodyPr wrap="square" rtlCol="0">
            <a:spAutoFit/>
          </a:bodyPr>
          <a:lstStyle/>
          <a:p>
            <a:pPr algn="ctr"/>
            <a:r>
              <a:rPr lang="de-DE" sz="16600" dirty="0" err="1">
                <a:latin typeface="Titillium Web black" panose="00000A00000000000000" pitchFamily="2" charset="0"/>
              </a:rPr>
              <a:t>Mentimeter</a:t>
            </a:r>
            <a:endParaRPr lang="de-DE" dirty="0">
              <a:latin typeface="Titillium Web black" panose="00000A00000000000000" pitchFamily="2" charset="0"/>
            </a:endParaRPr>
          </a:p>
        </p:txBody>
      </p:sp>
    </p:spTree>
    <p:extLst>
      <p:ext uri="{BB962C8B-B14F-4D97-AF65-F5344CB8AC3E}">
        <p14:creationId xmlns:p14="http://schemas.microsoft.com/office/powerpoint/2010/main" val="366552782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6C5CE-FCA2-4AF6-0633-A3514555CBF5}"/>
            </a:ext>
          </a:extLst>
        </p:cNvPr>
        <p:cNvGrpSpPr/>
        <p:nvPr/>
      </p:nvGrpSpPr>
      <p:grpSpPr>
        <a:xfrm>
          <a:off x="0" y="0"/>
          <a:ext cx="0" cy="0"/>
          <a:chOff x="0" y="0"/>
          <a:chExt cx="0" cy="0"/>
        </a:xfrm>
      </p:grpSpPr>
      <p:sp>
        <p:nvSpPr>
          <p:cNvPr id="6" name="Ellipse 5">
            <a:extLst>
              <a:ext uri="{FF2B5EF4-FFF2-40B4-BE49-F238E27FC236}">
                <a16:creationId xmlns:a16="http://schemas.microsoft.com/office/drawing/2014/main" id="{25CDD96B-BD77-7D4A-F35C-12F4203C3F4F}"/>
              </a:ext>
            </a:extLst>
          </p:cNvPr>
          <p:cNvSpPr/>
          <p:nvPr/>
        </p:nvSpPr>
        <p:spPr>
          <a:xfrm>
            <a:off x="-1619250" y="-4476750"/>
            <a:ext cx="15430500" cy="1543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862C4E9E-4C7A-E8FC-6A04-65A5BA59A070}"/>
              </a:ext>
            </a:extLst>
          </p:cNvPr>
          <p:cNvSpPr txBox="1"/>
          <p:nvPr/>
        </p:nvSpPr>
        <p:spPr>
          <a:xfrm>
            <a:off x="0" y="7000530"/>
            <a:ext cx="12192000" cy="3026110"/>
          </a:xfrm>
          <a:prstGeom prst="rect">
            <a:avLst/>
          </a:prstGeom>
          <a:noFill/>
        </p:spPr>
        <p:txBody>
          <a:bodyPr wrap="square" rtlCol="0">
            <a:spAutoFit/>
          </a:bodyPr>
          <a:lstStyle/>
          <a:p>
            <a:pPr algn="ctr"/>
            <a:r>
              <a:rPr lang="de-DE" sz="10500" b="1" cap="all" dirty="0">
                <a:solidFill>
                  <a:schemeClr val="bg1">
                    <a:lumMod val="50000"/>
                  </a:schemeClr>
                </a:solidFill>
                <a:latin typeface="Titillium Web "/>
              </a:rPr>
              <a:t>Was ist</a:t>
            </a:r>
          </a:p>
        </p:txBody>
      </p:sp>
      <p:sp>
        <p:nvSpPr>
          <p:cNvPr id="5" name="Rechteck 4">
            <a:extLst>
              <a:ext uri="{FF2B5EF4-FFF2-40B4-BE49-F238E27FC236}">
                <a16:creationId xmlns:a16="http://schemas.microsoft.com/office/drawing/2014/main" id="{F08B20EE-6105-59A9-C871-6C72CC2DFC3A}"/>
              </a:ext>
            </a:extLst>
          </p:cNvPr>
          <p:cNvSpPr/>
          <p:nvPr/>
        </p:nvSpPr>
        <p:spPr>
          <a:xfrm>
            <a:off x="0" y="2908300"/>
            <a:ext cx="12192000" cy="3949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Ellipse 1">
            <a:extLst>
              <a:ext uri="{FF2B5EF4-FFF2-40B4-BE49-F238E27FC236}">
                <a16:creationId xmlns:a16="http://schemas.microsoft.com/office/drawing/2014/main" id="{B67BBBFD-2C73-CCEC-4CF3-6AF982BE1FD6}"/>
              </a:ext>
            </a:extLst>
          </p:cNvPr>
          <p:cNvSpPr/>
          <p:nvPr/>
        </p:nvSpPr>
        <p:spPr>
          <a:xfrm>
            <a:off x="12558486" y="222250"/>
            <a:ext cx="3771900" cy="3771900"/>
          </a:xfrm>
          <a:prstGeom prst="ellipse">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de-DE" sz="2800" b="1"/>
              <a:t>Diskriminierung</a:t>
            </a:r>
          </a:p>
        </p:txBody>
      </p:sp>
      <p:sp>
        <p:nvSpPr>
          <p:cNvPr id="3" name="Textfeld 2">
            <a:extLst>
              <a:ext uri="{FF2B5EF4-FFF2-40B4-BE49-F238E27FC236}">
                <a16:creationId xmlns:a16="http://schemas.microsoft.com/office/drawing/2014/main" id="{9A316A47-01A3-F3C8-5100-7A72DFF3C282}"/>
              </a:ext>
            </a:extLst>
          </p:cNvPr>
          <p:cNvSpPr txBox="1"/>
          <p:nvPr/>
        </p:nvSpPr>
        <p:spPr>
          <a:xfrm>
            <a:off x="0" y="-1936750"/>
            <a:ext cx="12192000" cy="1708160"/>
          </a:xfrm>
          <a:prstGeom prst="rect">
            <a:avLst/>
          </a:prstGeom>
          <a:noFill/>
        </p:spPr>
        <p:txBody>
          <a:bodyPr wrap="square" rtlCol="0">
            <a:spAutoFit/>
          </a:bodyPr>
          <a:lstStyle/>
          <a:p>
            <a:pPr algn="ctr"/>
            <a:r>
              <a:rPr lang="de-DE" sz="10500" cap="all" dirty="0">
                <a:latin typeface="Titillium Web black" panose="00000A00000000000000" pitchFamily="2" charset="0"/>
              </a:rPr>
              <a:t>Diskriminierung?</a:t>
            </a:r>
          </a:p>
        </p:txBody>
      </p:sp>
    </p:spTree>
    <p:extLst>
      <p:ext uri="{BB962C8B-B14F-4D97-AF65-F5344CB8AC3E}">
        <p14:creationId xmlns:p14="http://schemas.microsoft.com/office/powerpoint/2010/main" val="1907538763"/>
      </p:ext>
    </p:extLst>
  </p:cSld>
  <p:clrMapOvr>
    <a:masterClrMapping/>
  </p:clrMapOvr>
  <p:transition spd="slow" advClick="0" advTm="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51FA-D152-0C2D-E628-C314E0FFBC65}"/>
            </a:ext>
          </a:extLst>
        </p:cNvPr>
        <p:cNvGrpSpPr/>
        <p:nvPr/>
      </p:nvGrpSpPr>
      <p:grpSpPr>
        <a:xfrm>
          <a:off x="0" y="0"/>
          <a:ext cx="0" cy="0"/>
          <a:chOff x="0" y="0"/>
          <a:chExt cx="0" cy="0"/>
        </a:xfrm>
      </p:grpSpPr>
      <p:sp>
        <p:nvSpPr>
          <p:cNvPr id="6" name="Ellipse 5">
            <a:extLst>
              <a:ext uri="{FF2B5EF4-FFF2-40B4-BE49-F238E27FC236}">
                <a16:creationId xmlns:a16="http://schemas.microsoft.com/office/drawing/2014/main" id="{387D68D8-FF91-7FC1-717D-539E9E0B9BB3}"/>
              </a:ext>
            </a:extLst>
          </p:cNvPr>
          <p:cNvSpPr/>
          <p:nvPr/>
        </p:nvSpPr>
        <p:spPr>
          <a:xfrm>
            <a:off x="-1619250" y="-4476750"/>
            <a:ext cx="15430500" cy="1543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1233ADEC-C290-8F62-C2F4-3573001F7C12}"/>
              </a:ext>
            </a:extLst>
          </p:cNvPr>
          <p:cNvSpPr txBox="1"/>
          <p:nvPr/>
        </p:nvSpPr>
        <p:spPr>
          <a:xfrm>
            <a:off x="0" y="1915945"/>
            <a:ext cx="12192000" cy="1708160"/>
          </a:xfrm>
          <a:prstGeom prst="rect">
            <a:avLst/>
          </a:prstGeom>
          <a:noFill/>
        </p:spPr>
        <p:txBody>
          <a:bodyPr wrap="square" rtlCol="0">
            <a:spAutoFit/>
          </a:bodyPr>
          <a:lstStyle/>
          <a:p>
            <a:pPr algn="ctr"/>
            <a:r>
              <a:rPr lang="de-DE" sz="10500" b="1" cap="all" dirty="0">
                <a:solidFill>
                  <a:schemeClr val="bg1">
                    <a:lumMod val="65000"/>
                    <a:lumOff val="35000"/>
                  </a:schemeClr>
                </a:solidFill>
                <a:latin typeface="Titillium Web "/>
              </a:rPr>
              <a:t>Was ist</a:t>
            </a:r>
          </a:p>
        </p:txBody>
      </p:sp>
      <p:sp>
        <p:nvSpPr>
          <p:cNvPr id="5" name="Rechteck 4">
            <a:extLst>
              <a:ext uri="{FF2B5EF4-FFF2-40B4-BE49-F238E27FC236}">
                <a16:creationId xmlns:a16="http://schemas.microsoft.com/office/drawing/2014/main" id="{063D617F-425D-199A-E882-7F7A5CEB5041}"/>
              </a:ext>
            </a:extLst>
          </p:cNvPr>
          <p:cNvSpPr/>
          <p:nvPr/>
        </p:nvSpPr>
        <p:spPr>
          <a:xfrm>
            <a:off x="0" y="3238500"/>
            <a:ext cx="12192000" cy="3619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3638B271-EA1D-2913-498B-FEC3F2ABBB01}"/>
              </a:ext>
            </a:extLst>
          </p:cNvPr>
          <p:cNvSpPr txBox="1"/>
          <p:nvPr/>
        </p:nvSpPr>
        <p:spPr>
          <a:xfrm>
            <a:off x="0" y="3429000"/>
            <a:ext cx="12192000" cy="1708160"/>
          </a:xfrm>
          <a:prstGeom prst="rect">
            <a:avLst/>
          </a:prstGeom>
          <a:noFill/>
        </p:spPr>
        <p:txBody>
          <a:bodyPr wrap="square" rtlCol="0">
            <a:spAutoFit/>
          </a:bodyPr>
          <a:lstStyle/>
          <a:p>
            <a:pPr algn="ctr"/>
            <a:r>
              <a:rPr lang="de-DE" sz="10500" cap="all" dirty="0">
                <a:solidFill>
                  <a:sysClr val="windowText" lastClr="000000"/>
                </a:solidFill>
                <a:latin typeface="Titillium Web black" panose="00000A00000000000000" pitchFamily="2" charset="0"/>
              </a:rPr>
              <a:t>Diskriminierung?</a:t>
            </a:r>
          </a:p>
        </p:txBody>
      </p:sp>
      <p:grpSp>
        <p:nvGrpSpPr>
          <p:cNvPr id="13" name="Gruppieren 12">
            <a:extLst>
              <a:ext uri="{FF2B5EF4-FFF2-40B4-BE49-F238E27FC236}">
                <a16:creationId xmlns:a16="http://schemas.microsoft.com/office/drawing/2014/main" id="{6096552E-C105-0E23-5A73-A75A3F62D88E}"/>
              </a:ext>
            </a:extLst>
          </p:cNvPr>
          <p:cNvGrpSpPr/>
          <p:nvPr/>
        </p:nvGrpSpPr>
        <p:grpSpPr>
          <a:xfrm>
            <a:off x="12819553" y="1638330"/>
            <a:ext cx="3981450" cy="3981450"/>
            <a:chOff x="12453711" y="121830"/>
            <a:chExt cx="3981450" cy="3981450"/>
          </a:xfrm>
        </p:grpSpPr>
        <p:sp>
          <p:nvSpPr>
            <p:cNvPr id="14" name="Ellipse 13">
              <a:extLst>
                <a:ext uri="{FF2B5EF4-FFF2-40B4-BE49-F238E27FC236}">
                  <a16:creationId xmlns:a16="http://schemas.microsoft.com/office/drawing/2014/main" id="{3EB0C6E5-2892-041D-F860-600E79AF93BC}"/>
                </a:ext>
              </a:extLst>
            </p:cNvPr>
            <p:cNvSpPr/>
            <p:nvPr/>
          </p:nvSpPr>
          <p:spPr>
            <a:xfrm>
              <a:off x="12453711" y="121830"/>
              <a:ext cx="3981450" cy="3981450"/>
            </a:xfrm>
            <a:prstGeom prst="ellipse">
              <a:avLst/>
            </a:prstGeom>
            <a:ln w="76200">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de-DE" sz="2800" b="1" cap="all" dirty="0">
                <a:latin typeface="Titillium Web black" panose="00000A00000000000000" pitchFamily="2" charset="0"/>
              </a:endParaRPr>
            </a:p>
          </p:txBody>
        </p:sp>
        <p:sp>
          <p:nvSpPr>
            <p:cNvPr id="15" name="Textfeld 14">
              <a:extLst>
                <a:ext uri="{FF2B5EF4-FFF2-40B4-BE49-F238E27FC236}">
                  <a16:creationId xmlns:a16="http://schemas.microsoft.com/office/drawing/2014/main" id="{CDA97DF1-D5EE-E39A-D7B8-3EA9E27A518B}"/>
                </a:ext>
              </a:extLst>
            </p:cNvPr>
            <p:cNvSpPr txBox="1"/>
            <p:nvPr/>
          </p:nvSpPr>
          <p:spPr>
            <a:xfrm>
              <a:off x="12558486" y="1815812"/>
              <a:ext cx="3771900" cy="584775"/>
            </a:xfrm>
            <a:prstGeom prst="rect">
              <a:avLst/>
            </a:prstGeom>
            <a:noFill/>
          </p:spPr>
          <p:txBody>
            <a:bodyPr wrap="square">
              <a:spAutoFit/>
            </a:bodyPr>
            <a:lstStyle/>
            <a:p>
              <a:pPr algn="ctr"/>
              <a:r>
                <a:rPr lang="de-DE" sz="3200" b="1" cap="all" dirty="0">
                  <a:latin typeface="Titillium Web black" panose="00000A00000000000000" pitchFamily="2" charset="0"/>
                </a:rPr>
                <a:t>Benachteiligung</a:t>
              </a:r>
            </a:p>
          </p:txBody>
        </p:sp>
      </p:grpSp>
      <p:sp>
        <p:nvSpPr>
          <p:cNvPr id="16" name="Textfeld 15">
            <a:extLst>
              <a:ext uri="{FF2B5EF4-FFF2-40B4-BE49-F238E27FC236}">
                <a16:creationId xmlns:a16="http://schemas.microsoft.com/office/drawing/2014/main" id="{4681B077-EE6A-8D33-27A6-E9E778237226}"/>
              </a:ext>
            </a:extLst>
          </p:cNvPr>
          <p:cNvSpPr txBox="1"/>
          <p:nvPr/>
        </p:nvSpPr>
        <p:spPr>
          <a:xfrm>
            <a:off x="5282651" y="8737759"/>
            <a:ext cx="1626697" cy="2215991"/>
          </a:xfrm>
          <a:prstGeom prst="rect">
            <a:avLst/>
          </a:prstGeom>
          <a:noFill/>
        </p:spPr>
        <p:txBody>
          <a:bodyPr wrap="square" rtlCol="0">
            <a:spAutoFit/>
          </a:bodyPr>
          <a:lstStyle/>
          <a:p>
            <a:pPr algn="ctr"/>
            <a:r>
              <a:rPr lang="de-DE" sz="13800" dirty="0">
                <a:latin typeface="Titillium Web black" panose="00000A00000000000000" pitchFamily="2" charset="0"/>
              </a:rPr>
              <a:t>≠</a:t>
            </a:r>
          </a:p>
        </p:txBody>
      </p:sp>
    </p:spTree>
    <p:extLst>
      <p:ext uri="{BB962C8B-B14F-4D97-AF65-F5344CB8AC3E}">
        <p14:creationId xmlns:p14="http://schemas.microsoft.com/office/powerpoint/2010/main" val="1498182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459D-8762-FD04-9FB4-99880B655CFF}"/>
            </a:ext>
          </a:extLst>
        </p:cNvPr>
        <p:cNvGrpSpPr/>
        <p:nvPr/>
      </p:nvGrpSpPr>
      <p:grpSpPr>
        <a:xfrm>
          <a:off x="0" y="0"/>
          <a:ext cx="0" cy="0"/>
          <a:chOff x="0" y="0"/>
          <a:chExt cx="0" cy="0"/>
        </a:xfrm>
      </p:grpSpPr>
      <p:sp>
        <p:nvSpPr>
          <p:cNvPr id="6" name="Ellipse 5">
            <a:extLst>
              <a:ext uri="{FF2B5EF4-FFF2-40B4-BE49-F238E27FC236}">
                <a16:creationId xmlns:a16="http://schemas.microsoft.com/office/drawing/2014/main" id="{9FE1A159-4EF0-DBEC-EB14-BB1E5748316C}"/>
              </a:ext>
            </a:extLst>
          </p:cNvPr>
          <p:cNvSpPr/>
          <p:nvPr/>
        </p:nvSpPr>
        <p:spPr>
          <a:xfrm>
            <a:off x="876300" y="1638330"/>
            <a:ext cx="3981450" cy="39814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010B15F2-DE12-B567-6FA1-BA9C60DA3E93}"/>
              </a:ext>
            </a:extLst>
          </p:cNvPr>
          <p:cNvSpPr txBox="1"/>
          <p:nvPr/>
        </p:nvSpPr>
        <p:spPr>
          <a:xfrm>
            <a:off x="1905000" y="4102190"/>
            <a:ext cx="2343150" cy="523220"/>
          </a:xfrm>
          <a:prstGeom prst="rect">
            <a:avLst/>
          </a:prstGeom>
          <a:noFill/>
        </p:spPr>
        <p:txBody>
          <a:bodyPr wrap="square" rtlCol="0">
            <a:spAutoFit/>
          </a:bodyPr>
          <a:lstStyle/>
          <a:p>
            <a:pPr algn="ctr"/>
            <a:r>
              <a:rPr lang="de-DE" sz="2800" b="1" cap="all" dirty="0">
                <a:solidFill>
                  <a:schemeClr val="bg1">
                    <a:lumMod val="50000"/>
                  </a:schemeClr>
                </a:solidFill>
                <a:latin typeface="Titillium Web "/>
              </a:rPr>
              <a:t>Was ist</a:t>
            </a:r>
          </a:p>
        </p:txBody>
      </p:sp>
      <p:sp>
        <p:nvSpPr>
          <p:cNvPr id="5" name="Rechteck 4">
            <a:extLst>
              <a:ext uri="{FF2B5EF4-FFF2-40B4-BE49-F238E27FC236}">
                <a16:creationId xmlns:a16="http://schemas.microsoft.com/office/drawing/2014/main" id="{9E2F62FB-2A21-68D0-E37F-E4661CBA5C9A}"/>
              </a:ext>
            </a:extLst>
          </p:cNvPr>
          <p:cNvSpPr/>
          <p:nvPr/>
        </p:nvSpPr>
        <p:spPr>
          <a:xfrm>
            <a:off x="2209800" y="4044805"/>
            <a:ext cx="1733550" cy="514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9551BFB0-BA8C-0727-3252-4BAE16A9A409}"/>
              </a:ext>
            </a:extLst>
          </p:cNvPr>
          <p:cNvSpPr txBox="1"/>
          <p:nvPr/>
        </p:nvSpPr>
        <p:spPr>
          <a:xfrm>
            <a:off x="876300" y="3332312"/>
            <a:ext cx="3981450" cy="584775"/>
          </a:xfrm>
          <a:prstGeom prst="rect">
            <a:avLst/>
          </a:prstGeom>
          <a:noFill/>
        </p:spPr>
        <p:txBody>
          <a:bodyPr wrap="square" rtlCol="0">
            <a:spAutoFit/>
          </a:bodyPr>
          <a:lstStyle/>
          <a:p>
            <a:pPr algn="ctr"/>
            <a:r>
              <a:rPr lang="de-DE" sz="3200" cap="all" dirty="0">
                <a:solidFill>
                  <a:schemeClr val="bg1"/>
                </a:solidFill>
                <a:latin typeface="Titillium Web black" panose="00000A00000000000000" pitchFamily="2" charset="0"/>
              </a:rPr>
              <a:t>Diskriminierung</a:t>
            </a:r>
            <a:r>
              <a:rPr lang="de-DE" sz="3200" cap="all" dirty="0">
                <a:latin typeface="Titillium Web black" panose="00000A00000000000000" pitchFamily="2" charset="0"/>
              </a:rPr>
              <a:t>?</a:t>
            </a:r>
          </a:p>
        </p:txBody>
      </p:sp>
      <p:grpSp>
        <p:nvGrpSpPr>
          <p:cNvPr id="9" name="Gruppieren 8">
            <a:extLst>
              <a:ext uri="{FF2B5EF4-FFF2-40B4-BE49-F238E27FC236}">
                <a16:creationId xmlns:a16="http://schemas.microsoft.com/office/drawing/2014/main" id="{D53BC075-D60F-F611-246D-D6AD64FD2A40}"/>
              </a:ext>
            </a:extLst>
          </p:cNvPr>
          <p:cNvGrpSpPr/>
          <p:nvPr/>
        </p:nvGrpSpPr>
        <p:grpSpPr>
          <a:xfrm>
            <a:off x="6583853" y="1638330"/>
            <a:ext cx="3981450" cy="3981450"/>
            <a:chOff x="12453711" y="121830"/>
            <a:chExt cx="3981450" cy="3981450"/>
          </a:xfrm>
        </p:grpSpPr>
        <p:sp>
          <p:nvSpPr>
            <p:cNvPr id="2" name="Ellipse 1">
              <a:extLst>
                <a:ext uri="{FF2B5EF4-FFF2-40B4-BE49-F238E27FC236}">
                  <a16:creationId xmlns:a16="http://schemas.microsoft.com/office/drawing/2014/main" id="{274D9A61-7921-2BCF-4CCF-856C88D6787F}"/>
                </a:ext>
              </a:extLst>
            </p:cNvPr>
            <p:cNvSpPr/>
            <p:nvPr/>
          </p:nvSpPr>
          <p:spPr>
            <a:xfrm>
              <a:off x="12453711" y="121830"/>
              <a:ext cx="3981450" cy="3981450"/>
            </a:xfrm>
            <a:prstGeom prst="ellipse">
              <a:avLst/>
            </a:prstGeom>
            <a:ln w="76200">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de-DE" sz="2800" b="1" cap="all" dirty="0">
                <a:latin typeface="Titillium Web black" panose="00000A00000000000000" pitchFamily="2" charset="0"/>
              </a:endParaRPr>
            </a:p>
          </p:txBody>
        </p:sp>
        <p:sp>
          <p:nvSpPr>
            <p:cNvPr id="8" name="Textfeld 7">
              <a:extLst>
                <a:ext uri="{FF2B5EF4-FFF2-40B4-BE49-F238E27FC236}">
                  <a16:creationId xmlns:a16="http://schemas.microsoft.com/office/drawing/2014/main" id="{C983E710-6C3A-2000-09CD-191713B1ED29}"/>
                </a:ext>
              </a:extLst>
            </p:cNvPr>
            <p:cNvSpPr txBox="1"/>
            <p:nvPr/>
          </p:nvSpPr>
          <p:spPr>
            <a:xfrm>
              <a:off x="12558486" y="1815812"/>
              <a:ext cx="3771900" cy="584775"/>
            </a:xfrm>
            <a:prstGeom prst="rect">
              <a:avLst/>
            </a:prstGeom>
            <a:noFill/>
          </p:spPr>
          <p:txBody>
            <a:bodyPr wrap="square">
              <a:spAutoFit/>
            </a:bodyPr>
            <a:lstStyle/>
            <a:p>
              <a:pPr algn="ctr"/>
              <a:r>
                <a:rPr lang="de-DE" sz="3200" b="1" cap="all" dirty="0">
                  <a:latin typeface="Titillium Web black" panose="00000A00000000000000" pitchFamily="2" charset="0"/>
                </a:rPr>
                <a:t>Benachteiligung</a:t>
              </a:r>
            </a:p>
          </p:txBody>
        </p:sp>
      </p:grpSp>
      <p:sp>
        <p:nvSpPr>
          <p:cNvPr id="10" name="Textfeld 9">
            <a:extLst>
              <a:ext uri="{FF2B5EF4-FFF2-40B4-BE49-F238E27FC236}">
                <a16:creationId xmlns:a16="http://schemas.microsoft.com/office/drawing/2014/main" id="{59CDE270-9138-415C-F19B-47716D4BB4C2}"/>
              </a:ext>
            </a:extLst>
          </p:cNvPr>
          <p:cNvSpPr txBox="1"/>
          <p:nvPr/>
        </p:nvSpPr>
        <p:spPr>
          <a:xfrm>
            <a:off x="4907453" y="2409419"/>
            <a:ext cx="1626697" cy="2215991"/>
          </a:xfrm>
          <a:prstGeom prst="rect">
            <a:avLst/>
          </a:prstGeom>
          <a:noFill/>
        </p:spPr>
        <p:txBody>
          <a:bodyPr wrap="square" rtlCol="0">
            <a:spAutoFit/>
          </a:bodyPr>
          <a:lstStyle/>
          <a:p>
            <a:pPr algn="ctr"/>
            <a:r>
              <a:rPr lang="de-DE" sz="13800" dirty="0">
                <a:latin typeface="Titillium Web black" panose="00000A00000000000000" pitchFamily="2" charset="0"/>
              </a:rPr>
              <a:t>≠</a:t>
            </a:r>
          </a:p>
        </p:txBody>
      </p:sp>
      <p:cxnSp>
        <p:nvCxnSpPr>
          <p:cNvPr id="12" name="Gerader Verbinder 11">
            <a:extLst>
              <a:ext uri="{FF2B5EF4-FFF2-40B4-BE49-F238E27FC236}">
                <a16:creationId xmlns:a16="http://schemas.microsoft.com/office/drawing/2014/main" id="{38827BC3-0C97-98D5-1D82-20BA0F2E01F2}"/>
              </a:ext>
            </a:extLst>
          </p:cNvPr>
          <p:cNvCxnSpPr>
            <a:cxnSpLocks/>
          </p:cNvCxnSpPr>
          <p:nvPr/>
        </p:nvCxnSpPr>
        <p:spPr>
          <a:xfrm flipH="1">
            <a:off x="13468350" y="4742014"/>
            <a:ext cx="933450" cy="0"/>
          </a:xfrm>
          <a:prstGeom prst="line">
            <a:avLst/>
          </a:prstGeom>
          <a:ln w="76200">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8458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51FA-D152-0C2D-E628-C314E0FFBC65}"/>
            </a:ext>
          </a:extLst>
        </p:cNvPr>
        <p:cNvGrpSpPr/>
        <p:nvPr/>
      </p:nvGrpSpPr>
      <p:grpSpPr>
        <a:xfrm>
          <a:off x="0" y="0"/>
          <a:ext cx="0" cy="0"/>
          <a:chOff x="0" y="0"/>
          <a:chExt cx="0" cy="0"/>
        </a:xfrm>
      </p:grpSpPr>
      <p:sp>
        <p:nvSpPr>
          <p:cNvPr id="6" name="Ellipse 5">
            <a:extLst>
              <a:ext uri="{FF2B5EF4-FFF2-40B4-BE49-F238E27FC236}">
                <a16:creationId xmlns:a16="http://schemas.microsoft.com/office/drawing/2014/main" id="{387D68D8-FF91-7FC1-717D-539E9E0B9BB3}"/>
              </a:ext>
            </a:extLst>
          </p:cNvPr>
          <p:cNvSpPr/>
          <p:nvPr/>
        </p:nvSpPr>
        <p:spPr>
          <a:xfrm>
            <a:off x="-1619250" y="-4476750"/>
            <a:ext cx="15430500" cy="1543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1233ADEC-C290-8F62-C2F4-3573001F7C12}"/>
              </a:ext>
            </a:extLst>
          </p:cNvPr>
          <p:cNvSpPr txBox="1"/>
          <p:nvPr/>
        </p:nvSpPr>
        <p:spPr>
          <a:xfrm>
            <a:off x="0" y="7883679"/>
            <a:ext cx="12192000" cy="1708160"/>
          </a:xfrm>
          <a:prstGeom prst="rect">
            <a:avLst/>
          </a:prstGeom>
          <a:noFill/>
        </p:spPr>
        <p:txBody>
          <a:bodyPr wrap="square" rtlCol="0">
            <a:spAutoFit/>
          </a:bodyPr>
          <a:lstStyle/>
          <a:p>
            <a:pPr algn="ctr"/>
            <a:r>
              <a:rPr lang="de-DE" sz="10500" b="1" cap="all" dirty="0">
                <a:solidFill>
                  <a:schemeClr val="bg1">
                    <a:lumMod val="65000"/>
                    <a:lumOff val="35000"/>
                  </a:schemeClr>
                </a:solidFill>
                <a:latin typeface="Titillium Web "/>
              </a:rPr>
              <a:t>Was ist</a:t>
            </a:r>
          </a:p>
        </p:txBody>
      </p:sp>
      <p:sp>
        <p:nvSpPr>
          <p:cNvPr id="5" name="Rechteck 4">
            <a:extLst>
              <a:ext uri="{FF2B5EF4-FFF2-40B4-BE49-F238E27FC236}">
                <a16:creationId xmlns:a16="http://schemas.microsoft.com/office/drawing/2014/main" id="{063D617F-425D-199A-E882-7F7A5CEB5041}"/>
              </a:ext>
            </a:extLst>
          </p:cNvPr>
          <p:cNvSpPr/>
          <p:nvPr/>
        </p:nvSpPr>
        <p:spPr>
          <a:xfrm>
            <a:off x="0" y="6928009"/>
            <a:ext cx="12192000" cy="3619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3638B271-EA1D-2913-498B-FEC3F2ABBB01}"/>
              </a:ext>
            </a:extLst>
          </p:cNvPr>
          <p:cNvSpPr txBox="1"/>
          <p:nvPr/>
        </p:nvSpPr>
        <p:spPr>
          <a:xfrm>
            <a:off x="-1474470" y="4742014"/>
            <a:ext cx="12192000" cy="1569660"/>
          </a:xfrm>
          <a:prstGeom prst="rect">
            <a:avLst/>
          </a:prstGeom>
          <a:noFill/>
        </p:spPr>
        <p:txBody>
          <a:bodyPr wrap="square" rtlCol="0">
            <a:spAutoFit/>
          </a:bodyPr>
          <a:lstStyle/>
          <a:p>
            <a:pPr algn="r"/>
            <a:r>
              <a:rPr lang="de-DE" sz="6000" cap="all" dirty="0">
                <a:solidFill>
                  <a:sysClr val="windowText" lastClr="000000"/>
                </a:solidFill>
                <a:latin typeface="Titillium Web black" panose="00000A00000000000000" pitchFamily="2" charset="0"/>
              </a:rPr>
              <a:t>Diskriminierung</a:t>
            </a:r>
            <a:r>
              <a:rPr lang="de-DE" sz="9600" cap="all" dirty="0">
                <a:latin typeface="Titillium Web black" panose="00000A00000000000000" pitchFamily="2" charset="0"/>
              </a:rPr>
              <a:t>?</a:t>
            </a:r>
          </a:p>
        </p:txBody>
      </p:sp>
      <p:grpSp>
        <p:nvGrpSpPr>
          <p:cNvPr id="13" name="Gruppieren 12">
            <a:extLst>
              <a:ext uri="{FF2B5EF4-FFF2-40B4-BE49-F238E27FC236}">
                <a16:creationId xmlns:a16="http://schemas.microsoft.com/office/drawing/2014/main" id="{6096552E-C105-0E23-5A73-A75A3F62D88E}"/>
              </a:ext>
            </a:extLst>
          </p:cNvPr>
          <p:cNvGrpSpPr/>
          <p:nvPr/>
        </p:nvGrpSpPr>
        <p:grpSpPr>
          <a:xfrm>
            <a:off x="12819553" y="1638330"/>
            <a:ext cx="3981450" cy="3981450"/>
            <a:chOff x="12453711" y="121830"/>
            <a:chExt cx="3981450" cy="3981450"/>
          </a:xfrm>
        </p:grpSpPr>
        <p:sp>
          <p:nvSpPr>
            <p:cNvPr id="14" name="Ellipse 13">
              <a:extLst>
                <a:ext uri="{FF2B5EF4-FFF2-40B4-BE49-F238E27FC236}">
                  <a16:creationId xmlns:a16="http://schemas.microsoft.com/office/drawing/2014/main" id="{3EB0C6E5-2892-041D-F860-600E79AF93BC}"/>
                </a:ext>
              </a:extLst>
            </p:cNvPr>
            <p:cNvSpPr/>
            <p:nvPr/>
          </p:nvSpPr>
          <p:spPr>
            <a:xfrm>
              <a:off x="12453711" y="121830"/>
              <a:ext cx="3981450" cy="3981450"/>
            </a:xfrm>
            <a:prstGeom prst="ellipse">
              <a:avLst/>
            </a:prstGeom>
            <a:ln w="76200">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de-DE" sz="2800" b="1" cap="all" dirty="0">
                <a:latin typeface="Titillium Web black" panose="00000A00000000000000" pitchFamily="2" charset="0"/>
              </a:endParaRPr>
            </a:p>
          </p:txBody>
        </p:sp>
        <p:sp>
          <p:nvSpPr>
            <p:cNvPr id="15" name="Textfeld 14">
              <a:extLst>
                <a:ext uri="{FF2B5EF4-FFF2-40B4-BE49-F238E27FC236}">
                  <a16:creationId xmlns:a16="http://schemas.microsoft.com/office/drawing/2014/main" id="{CDA97DF1-D5EE-E39A-D7B8-3EA9E27A518B}"/>
                </a:ext>
              </a:extLst>
            </p:cNvPr>
            <p:cNvSpPr txBox="1"/>
            <p:nvPr/>
          </p:nvSpPr>
          <p:spPr>
            <a:xfrm>
              <a:off x="12558486" y="1815812"/>
              <a:ext cx="3771900" cy="584775"/>
            </a:xfrm>
            <a:prstGeom prst="rect">
              <a:avLst/>
            </a:prstGeom>
            <a:noFill/>
          </p:spPr>
          <p:txBody>
            <a:bodyPr wrap="square">
              <a:spAutoFit/>
            </a:bodyPr>
            <a:lstStyle/>
            <a:p>
              <a:pPr algn="ctr"/>
              <a:r>
                <a:rPr lang="de-DE" sz="3200" b="1" cap="all" dirty="0">
                  <a:latin typeface="Titillium Web black" panose="00000A00000000000000" pitchFamily="2" charset="0"/>
                </a:rPr>
                <a:t>Benachteiligung</a:t>
              </a:r>
            </a:p>
          </p:txBody>
        </p:sp>
      </p:grpSp>
      <p:sp>
        <p:nvSpPr>
          <p:cNvPr id="16" name="Textfeld 15">
            <a:extLst>
              <a:ext uri="{FF2B5EF4-FFF2-40B4-BE49-F238E27FC236}">
                <a16:creationId xmlns:a16="http://schemas.microsoft.com/office/drawing/2014/main" id="{4681B077-EE6A-8D33-27A6-E9E778237226}"/>
              </a:ext>
            </a:extLst>
          </p:cNvPr>
          <p:cNvSpPr txBox="1"/>
          <p:nvPr/>
        </p:nvSpPr>
        <p:spPr>
          <a:xfrm>
            <a:off x="5282651" y="8737759"/>
            <a:ext cx="1626697" cy="2215991"/>
          </a:xfrm>
          <a:prstGeom prst="rect">
            <a:avLst/>
          </a:prstGeom>
          <a:noFill/>
        </p:spPr>
        <p:txBody>
          <a:bodyPr wrap="square" rtlCol="0">
            <a:spAutoFit/>
          </a:bodyPr>
          <a:lstStyle/>
          <a:p>
            <a:pPr algn="ctr"/>
            <a:r>
              <a:rPr lang="de-DE" sz="13800" dirty="0">
                <a:latin typeface="Titillium Web black" panose="00000A00000000000000" pitchFamily="2" charset="0"/>
              </a:rPr>
              <a:t>≠</a:t>
            </a:r>
          </a:p>
        </p:txBody>
      </p:sp>
      <p:cxnSp>
        <p:nvCxnSpPr>
          <p:cNvPr id="7" name="Gerader Verbinder 6">
            <a:extLst>
              <a:ext uri="{FF2B5EF4-FFF2-40B4-BE49-F238E27FC236}">
                <a16:creationId xmlns:a16="http://schemas.microsoft.com/office/drawing/2014/main" id="{CDFF7D72-5944-5179-D5AD-FA6431E5C37A}"/>
              </a:ext>
            </a:extLst>
          </p:cNvPr>
          <p:cNvCxnSpPr/>
          <p:nvPr/>
        </p:nvCxnSpPr>
        <p:spPr>
          <a:xfrm flipH="1">
            <a:off x="-2122170" y="4742014"/>
            <a:ext cx="12192000" cy="0"/>
          </a:xfrm>
          <a:prstGeom prst="line">
            <a:avLst/>
          </a:prstGeom>
          <a:ln w="76200">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129238"/>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F6CAF-9F57-8311-2399-634772C0D2D2}"/>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69DEE1EF-69FE-D4F2-8CE0-19D8E0700763}"/>
              </a:ext>
            </a:extLst>
          </p:cNvPr>
          <p:cNvSpPr txBox="1"/>
          <p:nvPr/>
        </p:nvSpPr>
        <p:spPr>
          <a:xfrm>
            <a:off x="-1466850" y="4742014"/>
            <a:ext cx="12192000" cy="1569660"/>
          </a:xfrm>
          <a:prstGeom prst="rect">
            <a:avLst/>
          </a:prstGeom>
          <a:noFill/>
        </p:spPr>
        <p:txBody>
          <a:bodyPr wrap="square" rtlCol="0">
            <a:spAutoFit/>
          </a:bodyPr>
          <a:lstStyle/>
          <a:p>
            <a:pPr algn="r"/>
            <a:r>
              <a:rPr lang="de-DE" sz="6000" cap="all" dirty="0">
                <a:solidFill>
                  <a:sysClr val="windowText" lastClr="000000"/>
                </a:solidFill>
                <a:latin typeface="Titillium Web black" panose="00000A00000000000000" pitchFamily="2" charset="0"/>
              </a:rPr>
              <a:t>Diskriminierung</a:t>
            </a:r>
            <a:r>
              <a:rPr lang="de-DE" sz="9600" cap="all" dirty="0">
                <a:solidFill>
                  <a:schemeClr val="bg1"/>
                </a:solidFill>
                <a:latin typeface="Titillium Web black" panose="00000A00000000000000" pitchFamily="2" charset="0"/>
              </a:rPr>
              <a:t>?</a:t>
            </a:r>
          </a:p>
        </p:txBody>
      </p:sp>
      <p:cxnSp>
        <p:nvCxnSpPr>
          <p:cNvPr id="7" name="Gerader Verbinder 6">
            <a:extLst>
              <a:ext uri="{FF2B5EF4-FFF2-40B4-BE49-F238E27FC236}">
                <a16:creationId xmlns:a16="http://schemas.microsoft.com/office/drawing/2014/main" id="{8732F983-E40C-8743-0424-26BEFECF55B6}"/>
              </a:ext>
            </a:extLst>
          </p:cNvPr>
          <p:cNvCxnSpPr/>
          <p:nvPr/>
        </p:nvCxnSpPr>
        <p:spPr>
          <a:xfrm flipH="1">
            <a:off x="-2114550" y="4742014"/>
            <a:ext cx="12192000" cy="0"/>
          </a:xfrm>
          <a:prstGeom prst="line">
            <a:avLst/>
          </a:prstGeom>
          <a:ln w="76200">
            <a:prstDash val="solid"/>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CC6DE1A1-1952-821B-8117-EA10D968D4FA}"/>
              </a:ext>
            </a:extLst>
          </p:cNvPr>
          <p:cNvSpPr txBox="1"/>
          <p:nvPr/>
        </p:nvSpPr>
        <p:spPr>
          <a:xfrm>
            <a:off x="1066800" y="685800"/>
            <a:ext cx="9010650" cy="3631763"/>
          </a:xfrm>
          <a:prstGeom prst="rect">
            <a:avLst/>
          </a:prstGeom>
          <a:noFill/>
        </p:spPr>
        <p:txBody>
          <a:bodyPr wrap="square" rtlCol="0">
            <a:spAutoFit/>
          </a:bodyPr>
          <a:lstStyle/>
          <a:p>
            <a:pPr algn="r">
              <a:lnSpc>
                <a:spcPct val="200000"/>
              </a:lnSpc>
            </a:pPr>
            <a:r>
              <a:rPr lang="de-DE" sz="4000" dirty="0">
                <a:latin typeface="Titillium Web black" panose="00000A00000000000000" pitchFamily="2" charset="0"/>
              </a:rPr>
              <a:t>ungleiche Behandlung</a:t>
            </a:r>
          </a:p>
          <a:p>
            <a:pPr algn="r">
              <a:lnSpc>
                <a:spcPct val="200000"/>
              </a:lnSpc>
            </a:pPr>
            <a:r>
              <a:rPr lang="de-DE" sz="4000" dirty="0">
                <a:latin typeface="Titillium Web black" panose="00000A00000000000000" pitchFamily="2" charset="0"/>
              </a:rPr>
              <a:t>geschützte Diskriminierungskategorie</a:t>
            </a:r>
          </a:p>
          <a:p>
            <a:pPr algn="r">
              <a:lnSpc>
                <a:spcPct val="200000"/>
              </a:lnSpc>
            </a:pPr>
            <a:r>
              <a:rPr lang="de-DE" sz="4000" dirty="0">
                <a:latin typeface="Titillium Web black" panose="00000A00000000000000" pitchFamily="2" charset="0"/>
              </a:rPr>
              <a:t>sachlicher Grund</a:t>
            </a:r>
          </a:p>
        </p:txBody>
      </p:sp>
      <p:pic>
        <p:nvPicPr>
          <p:cNvPr id="10" name="Grafik 9" descr="Markee nicht mehr folgen mit einfarbiger Füllung">
            <a:extLst>
              <a:ext uri="{FF2B5EF4-FFF2-40B4-BE49-F238E27FC236}">
                <a16:creationId xmlns:a16="http://schemas.microsoft.com/office/drawing/2014/main" id="{3C821ADC-3760-1695-C08E-B25DDF4F90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8450" y="3621847"/>
            <a:ext cx="533400" cy="533400"/>
          </a:xfrm>
          <a:prstGeom prst="rect">
            <a:avLst/>
          </a:prstGeom>
        </p:spPr>
      </p:pic>
      <p:pic>
        <p:nvPicPr>
          <p:cNvPr id="12" name="Grafik 11" descr="Marke folgen mit einfarbiger Füllung">
            <a:extLst>
              <a:ext uri="{FF2B5EF4-FFF2-40B4-BE49-F238E27FC236}">
                <a16:creationId xmlns:a16="http://schemas.microsoft.com/office/drawing/2014/main" id="{D52D74C3-D097-1D3E-13DE-80580985CD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58450" y="2428655"/>
            <a:ext cx="533400" cy="533400"/>
          </a:xfrm>
          <a:prstGeom prst="rect">
            <a:avLst/>
          </a:prstGeom>
        </p:spPr>
      </p:pic>
      <p:sp>
        <p:nvSpPr>
          <p:cNvPr id="17" name="Textfeld 16">
            <a:extLst>
              <a:ext uri="{FF2B5EF4-FFF2-40B4-BE49-F238E27FC236}">
                <a16:creationId xmlns:a16="http://schemas.microsoft.com/office/drawing/2014/main" id="{561030E8-E88C-3088-C14F-C618AC3CD871}"/>
              </a:ext>
            </a:extLst>
          </p:cNvPr>
          <p:cNvSpPr txBox="1"/>
          <p:nvPr/>
        </p:nvSpPr>
        <p:spPr>
          <a:xfrm>
            <a:off x="10401300" y="5221565"/>
            <a:ext cx="647700" cy="830997"/>
          </a:xfrm>
          <a:prstGeom prst="rect">
            <a:avLst/>
          </a:prstGeom>
          <a:noFill/>
        </p:spPr>
        <p:txBody>
          <a:bodyPr wrap="square" rtlCol="0">
            <a:spAutoFit/>
          </a:bodyPr>
          <a:lstStyle/>
          <a:p>
            <a:pPr algn="ctr"/>
            <a:r>
              <a:rPr lang="de-DE" sz="4800" dirty="0">
                <a:latin typeface="Titillium Web black" panose="00000A00000000000000" pitchFamily="2" charset="0"/>
              </a:rPr>
              <a:t>=</a:t>
            </a:r>
          </a:p>
        </p:txBody>
      </p:sp>
      <p:sp>
        <p:nvSpPr>
          <p:cNvPr id="18" name="Textfeld 17">
            <a:extLst>
              <a:ext uri="{FF2B5EF4-FFF2-40B4-BE49-F238E27FC236}">
                <a16:creationId xmlns:a16="http://schemas.microsoft.com/office/drawing/2014/main" id="{63E5B2EC-0704-7B93-C1F3-2B93523E37CB}"/>
              </a:ext>
            </a:extLst>
          </p:cNvPr>
          <p:cNvSpPr txBox="1"/>
          <p:nvPr/>
        </p:nvSpPr>
        <p:spPr>
          <a:xfrm>
            <a:off x="7108367" y="6439610"/>
            <a:ext cx="2969083" cy="276999"/>
          </a:xfrm>
          <a:prstGeom prst="rect">
            <a:avLst/>
          </a:prstGeom>
          <a:noFill/>
        </p:spPr>
        <p:txBody>
          <a:bodyPr wrap="none" rtlCol="0">
            <a:spAutoFit/>
          </a:bodyPr>
          <a:lstStyle/>
          <a:p>
            <a:pPr algn="r"/>
            <a:r>
              <a:rPr lang="de-DE" sz="1200" dirty="0">
                <a:solidFill>
                  <a:schemeClr val="bg1">
                    <a:lumMod val="50000"/>
                  </a:schemeClr>
                </a:solidFill>
              </a:rPr>
              <a:t>Quelle: www.</a:t>
            </a:r>
            <a:r>
              <a:rPr lang="de-DE" sz="1200" b="1" dirty="0">
                <a:solidFill>
                  <a:schemeClr val="bg1">
                    <a:lumMod val="50000"/>
                  </a:schemeClr>
                </a:solidFill>
              </a:rPr>
              <a:t>antidiskriminierungsstelle</a:t>
            </a:r>
            <a:r>
              <a:rPr lang="de-DE" sz="1200" dirty="0">
                <a:solidFill>
                  <a:schemeClr val="bg1">
                    <a:lumMod val="50000"/>
                  </a:schemeClr>
                </a:solidFill>
              </a:rPr>
              <a:t>.de</a:t>
            </a:r>
          </a:p>
        </p:txBody>
      </p:sp>
    </p:spTree>
    <p:extLst>
      <p:ext uri="{BB962C8B-B14F-4D97-AF65-F5344CB8AC3E}">
        <p14:creationId xmlns:p14="http://schemas.microsoft.com/office/powerpoint/2010/main" val="3697539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50"/>
                                        <p:tgtEl>
                                          <p:spTgt spid="2">
                                            <p:txEl>
                                              <p:pRg st="0" end="0"/>
                                            </p:txEl>
                                          </p:spTgt>
                                        </p:tgtEl>
                                      </p:cBhvr>
                                    </p:animEffect>
                                    <p:anim calcmode="lin" valueType="num">
                                      <p:cBhvr>
                                        <p:cTn id="8" dur="2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50"/>
                                        <p:tgtEl>
                                          <p:spTgt spid="2">
                                            <p:txEl>
                                              <p:pRg st="1" end="1"/>
                                            </p:txEl>
                                          </p:spTgt>
                                        </p:tgtEl>
                                      </p:cBhvr>
                                    </p:animEffect>
                                    <p:anim calcmode="lin" valueType="num">
                                      <p:cBhvr>
                                        <p:cTn id="15" dur="25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25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9" presetClass="emph" presetSubtype="0" grpId="0" nodeType="withEffect">
                                  <p:stCondLst>
                                    <p:cond delay="0"/>
                                  </p:stCondLst>
                                  <p:childTnLst>
                                    <p:set>
                                      <p:cBhvr>
                                        <p:cTn id="20" dur="indefinite"/>
                                        <p:tgtEl>
                                          <p:spTgt spid="2">
                                            <p:txEl>
                                              <p:pRg st="0" end="0"/>
                                            </p:txEl>
                                          </p:spTgt>
                                        </p:tgtEl>
                                        <p:attrNameLst>
                                          <p:attrName>style.opacity</p:attrName>
                                        </p:attrNameLst>
                                      </p:cBhvr>
                                      <p:to>
                                        <p:strVal val="0.25"/>
                                      </p:to>
                                    </p:set>
                                    <p:animEffect filter="image" prLst="opacity: 0.25">
                                      <p:cBhvr rctx="IE">
                                        <p:cTn id="21" dur="indefinite"/>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250"/>
                                        <p:tgtEl>
                                          <p:spTgt spid="2">
                                            <p:txEl>
                                              <p:pRg st="2" end="2"/>
                                            </p:txEl>
                                          </p:spTgt>
                                        </p:tgtEl>
                                      </p:cBhvr>
                                    </p:animEffect>
                                    <p:anim calcmode="lin" valueType="num">
                                      <p:cBhvr>
                                        <p:cTn id="27" dur="25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250" fill="hold"/>
                                        <p:tgtEl>
                                          <p:spTgt spid="2">
                                            <p:txEl>
                                              <p:pRg st="2" end="2"/>
                                            </p:txEl>
                                          </p:spTgt>
                                        </p:tgtEl>
                                        <p:attrNameLst>
                                          <p:attrName>ppt_y</p:attrName>
                                        </p:attrNameLst>
                                      </p:cBhvr>
                                      <p:tavLst>
                                        <p:tav tm="0">
                                          <p:val>
                                            <p:strVal val="#ppt_y+.1"/>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9" presetClass="emph" presetSubtype="0" grpId="0" nodeType="withEffect">
                                  <p:stCondLst>
                                    <p:cond delay="0"/>
                                  </p:stCondLst>
                                  <p:childTnLst>
                                    <p:set>
                                      <p:cBhvr>
                                        <p:cTn id="32" dur="indefinite"/>
                                        <p:tgtEl>
                                          <p:spTgt spid="2">
                                            <p:txEl>
                                              <p:pRg st="1" end="1"/>
                                            </p:txEl>
                                          </p:spTgt>
                                        </p:tgtEl>
                                        <p:attrNameLst>
                                          <p:attrName>style.opacity</p:attrName>
                                        </p:attrNameLst>
                                      </p:cBhvr>
                                      <p:to>
                                        <p:strVal val="0.25"/>
                                      </p:to>
                                    </p:set>
                                    <p:animEffect filter="image" prLst="opacity: 0.25">
                                      <p:cBhvr rctx="IE">
                                        <p:cTn id="33" dur="indefinite"/>
                                        <p:tgtEl>
                                          <p:spTgt spid="2">
                                            <p:txEl>
                                              <p:pRg st="1" end="1"/>
                                            </p:txEl>
                                          </p:spTgt>
                                        </p:tgtEl>
                                      </p:cBhvr>
                                    </p:animEffect>
                                  </p:childTnLst>
                                </p:cTn>
                              </p:par>
                            </p:childTnLst>
                          </p:cTn>
                        </p:par>
                        <p:par>
                          <p:cTn id="34" fill="hold">
                            <p:stCondLst>
                              <p:cond delay="250"/>
                            </p:stCondLst>
                            <p:childTnLst>
                              <p:par>
                                <p:cTn id="35" presetID="1"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250"/>
                            </p:stCondLst>
                            <p:childTnLst>
                              <p:par>
                                <p:cTn id="38" presetID="42" presetClass="entr" presetSubtype="0" fill="hold" grpId="0" nodeType="afterEffect">
                                  <p:stCondLst>
                                    <p:cond delay="50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anim calcmode="lin" valueType="num">
                                      <p:cBhvr>
                                        <p:cTn id="41" dur="500" fill="hold"/>
                                        <p:tgtEl>
                                          <p:spTgt spid="18"/>
                                        </p:tgtEl>
                                        <p:attrNameLst>
                                          <p:attrName>ppt_x</p:attrName>
                                        </p:attrNameLst>
                                      </p:cBhvr>
                                      <p:tavLst>
                                        <p:tav tm="0">
                                          <p:val>
                                            <p:strVal val="#ppt_x"/>
                                          </p:val>
                                        </p:tav>
                                        <p:tav tm="100000">
                                          <p:val>
                                            <p:strVal val="#ppt_x"/>
                                          </p:val>
                                        </p:tav>
                                      </p:tavLst>
                                    </p:anim>
                                    <p:anim calcmode="lin" valueType="num">
                                      <p:cBhvr>
                                        <p:cTn id="42"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90C88B9-D988-FF56-D85C-60F11AD25B18}"/>
              </a:ext>
            </a:extLst>
          </p:cNvPr>
          <p:cNvSpPr txBox="1"/>
          <p:nvPr/>
        </p:nvSpPr>
        <p:spPr>
          <a:xfrm>
            <a:off x="0" y="1733550"/>
            <a:ext cx="12192000" cy="2646878"/>
          </a:xfrm>
          <a:prstGeom prst="rect">
            <a:avLst/>
          </a:prstGeom>
          <a:noFill/>
        </p:spPr>
        <p:txBody>
          <a:bodyPr wrap="square" rtlCol="0">
            <a:spAutoFit/>
          </a:bodyPr>
          <a:lstStyle/>
          <a:p>
            <a:pPr algn="ctr"/>
            <a:r>
              <a:rPr lang="de-DE" sz="16600" dirty="0">
                <a:latin typeface="Titillium Web black" panose="00000A00000000000000" pitchFamily="2" charset="0"/>
              </a:rPr>
              <a:t>Beispiele</a:t>
            </a:r>
            <a:endParaRPr lang="de-DE" dirty="0">
              <a:latin typeface="Titillium Web black" panose="00000A00000000000000" pitchFamily="2" charset="0"/>
            </a:endParaRPr>
          </a:p>
        </p:txBody>
      </p:sp>
    </p:spTree>
    <p:extLst>
      <p:ext uri="{BB962C8B-B14F-4D97-AF65-F5344CB8AC3E}">
        <p14:creationId xmlns:p14="http://schemas.microsoft.com/office/powerpoint/2010/main" val="2895278276"/>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enthält.&#10;&#10;Automatisch generierte Beschreibung">
            <a:extLst>
              <a:ext uri="{FF2B5EF4-FFF2-40B4-BE49-F238E27FC236}">
                <a16:creationId xmlns:a16="http://schemas.microsoft.com/office/drawing/2014/main" id="{D69C6D74-46C7-FD58-2FA4-CE9B67C79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549" y="520699"/>
            <a:ext cx="8724902" cy="5816602"/>
          </a:xfrm>
          <a:prstGeom prst="rect">
            <a:avLst/>
          </a:prstGeom>
        </p:spPr>
      </p:pic>
    </p:spTree>
    <p:extLst>
      <p:ext uri="{BB962C8B-B14F-4D97-AF65-F5344CB8AC3E}">
        <p14:creationId xmlns:p14="http://schemas.microsoft.com/office/powerpoint/2010/main" val="47595382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7C2C9A0-4921-D513-B694-DE6374C38318}"/>
              </a:ext>
            </a:extLst>
          </p:cNvPr>
          <p:cNvSpPr txBox="1"/>
          <p:nvPr/>
        </p:nvSpPr>
        <p:spPr>
          <a:xfrm>
            <a:off x="-12192000" y="5039832"/>
            <a:ext cx="12192000" cy="1015663"/>
          </a:xfrm>
          <a:prstGeom prst="rect">
            <a:avLst/>
          </a:prstGeom>
          <a:noFill/>
        </p:spPr>
        <p:txBody>
          <a:bodyPr wrap="square" rtlCol="0">
            <a:spAutoFit/>
          </a:bodyPr>
          <a:lstStyle/>
          <a:p>
            <a:pPr algn="ctr"/>
            <a:r>
              <a:rPr lang="de-DE" sz="6000" b="1"/>
              <a:t>Rollen</a:t>
            </a:r>
            <a:r>
              <a:rPr lang="de-DE" sz="6000"/>
              <a:t>klärung</a:t>
            </a:r>
          </a:p>
        </p:txBody>
      </p:sp>
      <p:sp>
        <p:nvSpPr>
          <p:cNvPr id="2" name="Ellipse 1">
            <a:extLst>
              <a:ext uri="{FF2B5EF4-FFF2-40B4-BE49-F238E27FC236}">
                <a16:creationId xmlns:a16="http://schemas.microsoft.com/office/drawing/2014/main" id="{5573F303-9A88-F1BF-C925-B5FD38AEB376}"/>
              </a:ext>
            </a:extLst>
          </p:cNvPr>
          <p:cNvSpPr/>
          <p:nvPr/>
        </p:nvSpPr>
        <p:spPr>
          <a:xfrm>
            <a:off x="-7163700" y="-900"/>
            <a:ext cx="6858900" cy="6858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7050039"/>
      </p:ext>
    </p:extLst>
  </p:cSld>
  <p:clrMapOvr>
    <a:masterClrMapping/>
  </p:clrMapOvr>
  <p:transition advClick="0" advTm="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Mann hält Lenkrad">
            <a:extLst>
              <a:ext uri="{FF2B5EF4-FFF2-40B4-BE49-F238E27FC236}">
                <a16:creationId xmlns:a16="http://schemas.microsoft.com/office/drawing/2014/main" id="{D69C6D74-46C7-FD58-2FA4-CE9B67C799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33549" y="520699"/>
            <a:ext cx="8724902" cy="5816601"/>
          </a:xfrm>
          <a:prstGeom prst="rect">
            <a:avLst/>
          </a:prstGeom>
        </p:spPr>
      </p:pic>
    </p:spTree>
    <p:extLst>
      <p:ext uri="{BB962C8B-B14F-4D97-AF65-F5344CB8AC3E}">
        <p14:creationId xmlns:p14="http://schemas.microsoft.com/office/powerpoint/2010/main" val="83215014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FBE0D-10AB-6CD7-6113-9C79A2036A29}"/>
            </a:ext>
          </a:extLst>
        </p:cNvPr>
        <p:cNvGrpSpPr/>
        <p:nvPr/>
      </p:nvGrpSpPr>
      <p:grpSpPr>
        <a:xfrm>
          <a:off x="0" y="0"/>
          <a:ext cx="0" cy="0"/>
          <a:chOff x="0" y="0"/>
          <a:chExt cx="0" cy="0"/>
        </a:xfrm>
      </p:grpSpPr>
      <p:pic>
        <p:nvPicPr>
          <p:cNvPr id="5" name="Grafik 4" descr="Mutter küsst kleines Mädchen">
            <a:extLst>
              <a:ext uri="{FF2B5EF4-FFF2-40B4-BE49-F238E27FC236}">
                <a16:creationId xmlns:a16="http://schemas.microsoft.com/office/drawing/2014/main" id="{964162A1-70F9-6199-2FA0-A3908D5376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33549" y="520983"/>
            <a:ext cx="8724902" cy="5816033"/>
          </a:xfrm>
          <a:prstGeom prst="rect">
            <a:avLst/>
          </a:prstGeom>
        </p:spPr>
      </p:pic>
    </p:spTree>
    <p:extLst>
      <p:ext uri="{BB962C8B-B14F-4D97-AF65-F5344CB8AC3E}">
        <p14:creationId xmlns:p14="http://schemas.microsoft.com/office/powerpoint/2010/main" val="35485730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48181-8B2C-B74D-26D3-D6DD03A4EAD1}"/>
            </a:ext>
          </a:extLst>
        </p:cNvPr>
        <p:cNvGrpSpPr/>
        <p:nvPr/>
      </p:nvGrpSpPr>
      <p:grpSpPr>
        <a:xfrm>
          <a:off x="0" y="0"/>
          <a:ext cx="0" cy="0"/>
          <a:chOff x="0" y="0"/>
          <a:chExt cx="0" cy="0"/>
        </a:xfrm>
      </p:grpSpPr>
      <p:pic>
        <p:nvPicPr>
          <p:cNvPr id="5" name="Grafik 4" descr="Menschen sitzen in der Garderobe">
            <a:extLst>
              <a:ext uri="{FF2B5EF4-FFF2-40B4-BE49-F238E27FC236}">
                <a16:creationId xmlns:a16="http://schemas.microsoft.com/office/drawing/2014/main" id="{CF95D424-ED40-DE04-F7BD-1E2837DED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33549" y="522190"/>
            <a:ext cx="8724902" cy="5813618"/>
          </a:xfrm>
          <a:prstGeom prst="rect">
            <a:avLst/>
          </a:prstGeom>
        </p:spPr>
      </p:pic>
    </p:spTree>
    <p:extLst>
      <p:ext uri="{BB962C8B-B14F-4D97-AF65-F5344CB8AC3E}">
        <p14:creationId xmlns:p14="http://schemas.microsoft.com/office/powerpoint/2010/main" val="97098373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ABC8A-9501-F372-D36D-9A8127533E42}"/>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54D38FBA-D1A6-1577-AC04-6E78CC9B6B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35786" y="522190"/>
            <a:ext cx="8720427" cy="5813618"/>
          </a:xfrm>
          <a:prstGeom prst="rect">
            <a:avLst/>
          </a:prstGeom>
        </p:spPr>
      </p:pic>
    </p:spTree>
    <p:extLst>
      <p:ext uri="{BB962C8B-B14F-4D97-AF65-F5344CB8AC3E}">
        <p14:creationId xmlns:p14="http://schemas.microsoft.com/office/powerpoint/2010/main" val="348322775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CC373-0D51-CC47-1980-8040C25A40B7}"/>
            </a:ext>
          </a:extLst>
        </p:cNvPr>
        <p:cNvGrpSpPr/>
        <p:nvPr/>
      </p:nvGrpSpPr>
      <p:grpSpPr>
        <a:xfrm>
          <a:off x="0" y="0"/>
          <a:ext cx="0" cy="0"/>
          <a:chOff x="0" y="0"/>
          <a:chExt cx="0" cy="0"/>
        </a:xfrm>
      </p:grpSpPr>
      <p:pic>
        <p:nvPicPr>
          <p:cNvPr id="5" name="Grafik 4" descr="Einfarbige pastellrosa minimale Tisch- und Büroartikel">
            <a:extLst>
              <a:ext uri="{FF2B5EF4-FFF2-40B4-BE49-F238E27FC236}">
                <a16:creationId xmlns:a16="http://schemas.microsoft.com/office/drawing/2014/main" id="{AD515B36-D43F-E5D5-0124-04DD4AF4FB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35786" y="977106"/>
            <a:ext cx="8720427" cy="4903786"/>
          </a:xfrm>
          <a:prstGeom prst="rect">
            <a:avLst/>
          </a:prstGeom>
        </p:spPr>
      </p:pic>
      <p:sp>
        <p:nvSpPr>
          <p:cNvPr id="2" name="Textfeld 1">
            <a:extLst>
              <a:ext uri="{FF2B5EF4-FFF2-40B4-BE49-F238E27FC236}">
                <a16:creationId xmlns:a16="http://schemas.microsoft.com/office/drawing/2014/main" id="{F37B971A-1509-5BC0-5232-DEDA111A0A46}"/>
              </a:ext>
            </a:extLst>
          </p:cNvPr>
          <p:cNvSpPr txBox="1"/>
          <p:nvPr/>
        </p:nvSpPr>
        <p:spPr>
          <a:xfrm>
            <a:off x="4467224" y="4067174"/>
            <a:ext cx="2971801" cy="1446550"/>
          </a:xfrm>
          <a:prstGeom prst="rect">
            <a:avLst/>
          </a:prstGeom>
          <a:noFill/>
        </p:spPr>
        <p:txBody>
          <a:bodyPr wrap="square" rtlCol="0">
            <a:spAutoFit/>
          </a:bodyPr>
          <a:lstStyle/>
          <a:p>
            <a:r>
              <a:rPr lang="de-DE" sz="4400" dirty="0"/>
              <a:t>Unsere </a:t>
            </a:r>
          </a:p>
          <a:p>
            <a:r>
              <a:rPr lang="de-DE" sz="4400" b="1" dirty="0"/>
              <a:t>Definition</a:t>
            </a:r>
          </a:p>
        </p:txBody>
      </p:sp>
    </p:spTree>
    <p:extLst>
      <p:ext uri="{BB962C8B-B14F-4D97-AF65-F5344CB8AC3E}">
        <p14:creationId xmlns:p14="http://schemas.microsoft.com/office/powerpoint/2010/main" val="334247451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fik 10" descr="Löwe im Gras">
            <a:extLst>
              <a:ext uri="{FF2B5EF4-FFF2-40B4-BE49-F238E27FC236}">
                <a16:creationId xmlns:a16="http://schemas.microsoft.com/office/drawing/2014/main" id="{9E595F82-E1DD-D0C8-9ED7-A22F126851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12972"/>
            <a:ext cx="12192000" cy="7659895"/>
          </a:xfrm>
          <a:prstGeom prst="rect">
            <a:avLst/>
          </a:prstGeom>
        </p:spPr>
      </p:pic>
      <p:sp>
        <p:nvSpPr>
          <p:cNvPr id="7" name="Textfeld 6">
            <a:extLst>
              <a:ext uri="{FF2B5EF4-FFF2-40B4-BE49-F238E27FC236}">
                <a16:creationId xmlns:a16="http://schemas.microsoft.com/office/drawing/2014/main" id="{33BB3BDC-566B-7431-EDC1-E1AAFE14453D}"/>
              </a:ext>
            </a:extLst>
          </p:cNvPr>
          <p:cNvSpPr txBox="1"/>
          <p:nvPr/>
        </p:nvSpPr>
        <p:spPr>
          <a:xfrm>
            <a:off x="589190" y="4727726"/>
            <a:ext cx="10129610" cy="2130274"/>
          </a:xfrm>
          <a:prstGeom prst="roundRect">
            <a:avLst/>
          </a:prstGeom>
        </p:spPr>
        <p:txBody>
          <a:bodyPr vert="horz" lIns="91440" tIns="45720" rIns="91440" bIns="45720" rtlCol="0">
            <a:normAutofit/>
          </a:bodyPr>
          <a:lstStyle/>
          <a:p>
            <a:pPr>
              <a:lnSpc>
                <a:spcPct val="90000"/>
              </a:lnSpc>
              <a:spcBef>
                <a:spcPct val="0"/>
              </a:spcBef>
              <a:spcAft>
                <a:spcPts val="600"/>
              </a:spcAft>
            </a:pPr>
            <a:r>
              <a:rPr lang="en-US" sz="12500" dirty="0">
                <a:solidFill>
                  <a:schemeClr val="bg1"/>
                </a:solidFill>
              </a:rPr>
              <a:t>Eure</a:t>
            </a:r>
            <a:r>
              <a:rPr lang="en-US" sz="12500" b="1" dirty="0">
                <a:solidFill>
                  <a:schemeClr val="bg1"/>
                </a:solidFill>
              </a:rPr>
              <a:t> </a:t>
            </a:r>
            <a:r>
              <a:rPr lang="en-US" sz="12500" b="1" dirty="0" err="1">
                <a:solidFill>
                  <a:schemeClr val="bg1"/>
                </a:solidFill>
              </a:rPr>
              <a:t>Stärken</a:t>
            </a:r>
            <a:endParaRPr lang="en-US" sz="12500" b="1" dirty="0">
              <a:solidFill>
                <a:schemeClr val="bg1"/>
              </a:solidFill>
            </a:endParaRPr>
          </a:p>
        </p:txBody>
      </p:sp>
      <p:sp>
        <p:nvSpPr>
          <p:cNvPr id="12" name="Rechteck 11">
            <a:extLst>
              <a:ext uri="{FF2B5EF4-FFF2-40B4-BE49-F238E27FC236}">
                <a16:creationId xmlns:a16="http://schemas.microsoft.com/office/drawing/2014/main" id="{99A06074-E6A5-975F-3EB6-DCFA33A9E4B5}"/>
              </a:ext>
            </a:extLst>
          </p:cNvPr>
          <p:cNvSpPr/>
          <p:nvPr/>
        </p:nvSpPr>
        <p:spPr>
          <a:xfrm rot="-60000">
            <a:off x="-762000" y="-431800"/>
            <a:ext cx="135001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5940800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420537"/>
      </p:ext>
    </p:extLst>
  </p:cSld>
  <p:clrMapOvr>
    <a:masterClrMapping/>
  </p:clrMapOvr>
  <p:transition spd="slow" advClick="0" advTm="0">
    <p:push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763033"/>
      </p:ext>
    </p:extLst>
  </p:cSld>
  <p:clrMapOvr>
    <a:masterClrMapping/>
  </p:clrMapOvr>
  <p:transition spd="slow">
    <p:push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F9380-4146-DB98-E124-E48DBC16B303}"/>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C9FD5737-1F40-18C6-4036-0D6B5377BBB1}"/>
              </a:ext>
            </a:extLst>
          </p:cNvPr>
          <p:cNvSpPr txBox="1"/>
          <p:nvPr/>
        </p:nvSpPr>
        <p:spPr>
          <a:xfrm>
            <a:off x="0" y="1733550"/>
            <a:ext cx="12192000" cy="2646878"/>
          </a:xfrm>
          <a:prstGeom prst="rect">
            <a:avLst/>
          </a:prstGeom>
          <a:noFill/>
        </p:spPr>
        <p:txBody>
          <a:bodyPr wrap="square" rtlCol="0">
            <a:spAutoFit/>
          </a:bodyPr>
          <a:lstStyle/>
          <a:p>
            <a:pPr algn="ctr"/>
            <a:r>
              <a:rPr lang="de-DE" sz="16600" dirty="0" err="1">
                <a:latin typeface="Titillium Web black" panose="00000A00000000000000" pitchFamily="2" charset="0"/>
              </a:rPr>
              <a:t>Mentimeter</a:t>
            </a:r>
            <a:endParaRPr lang="de-DE" dirty="0">
              <a:latin typeface="Titillium Web black" panose="00000A00000000000000" pitchFamily="2" charset="0"/>
            </a:endParaRPr>
          </a:p>
        </p:txBody>
      </p:sp>
    </p:spTree>
    <p:extLst>
      <p:ext uri="{BB962C8B-B14F-4D97-AF65-F5344CB8AC3E}">
        <p14:creationId xmlns:p14="http://schemas.microsoft.com/office/powerpoint/2010/main" val="308421174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1ECAA335-520E-0BD5-C2D0-B5792CD4A70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5975EDB2-A047-425D-D5B0-81202E3CCB8F}"/>
              </a:ext>
            </a:extLst>
          </p:cNvPr>
          <p:cNvSpPr txBox="1"/>
          <p:nvPr/>
        </p:nvSpPr>
        <p:spPr>
          <a:xfrm>
            <a:off x="770571" y="1172998"/>
            <a:ext cx="10842309" cy="4339650"/>
          </a:xfrm>
          <a:prstGeom prst="rect">
            <a:avLst/>
          </a:prstGeom>
          <a:noFill/>
        </p:spPr>
        <p:txBody>
          <a:bodyPr wrap="square" rtlCol="0">
            <a:spAutoFit/>
          </a:bodyPr>
          <a:lstStyle/>
          <a:p>
            <a:pPr marL="457200" lvl="0" indent="-457200">
              <a:spcAft>
                <a:spcPts val="565"/>
              </a:spcAft>
              <a:buClr>
                <a:schemeClr val="tx1"/>
              </a:buClr>
              <a:buSzPct val="100000"/>
              <a:buFont typeface="Titillium Web black" panose="00000A00000000000000" pitchFamily="2" charset="0"/>
              <a:buChar char="•"/>
              <a:tabLst>
                <a:tab pos="457200" algn="l"/>
              </a:tabLst>
            </a:pPr>
            <a:r>
              <a:rPr lang="de-DE" sz="3200" dirty="0">
                <a:latin typeface="Titillium Web black" panose="00000A00000000000000" pitchFamily="2" charset="0"/>
              </a:rPr>
              <a:t>Hast du auf der Grundlage unserer gemeinsamen Definition bereits Diskriminierung selbst erfahren?</a:t>
            </a:r>
          </a:p>
          <a:p>
            <a:pPr marL="457200" lvl="0" indent="-457200">
              <a:spcAft>
                <a:spcPts val="565"/>
              </a:spcAft>
              <a:buClr>
                <a:schemeClr val="tx1"/>
              </a:buClr>
              <a:buSzPct val="100000"/>
              <a:buFont typeface="Titillium Web black" panose="00000A00000000000000" pitchFamily="2" charset="0"/>
              <a:buChar char="•"/>
              <a:tabLst>
                <a:tab pos="457200" algn="l"/>
              </a:tabLst>
            </a:pPr>
            <a:r>
              <a:rPr lang="de-DE" sz="3200" dirty="0">
                <a:latin typeface="Titillium Web black" panose="00000A00000000000000" pitchFamily="2" charset="0"/>
              </a:rPr>
              <a:t>Hast du Diskriminierung bei anderen erlebt oder beobachtet?</a:t>
            </a:r>
          </a:p>
          <a:p>
            <a:pPr marL="457200" lvl="0" indent="-457200">
              <a:spcAft>
                <a:spcPts val="565"/>
              </a:spcAft>
              <a:buClr>
                <a:schemeClr val="tx1"/>
              </a:buClr>
              <a:buSzPct val="100000"/>
              <a:buFont typeface="Titillium Web black" panose="00000A00000000000000" pitchFamily="2" charset="0"/>
              <a:buChar char="•"/>
              <a:tabLst>
                <a:tab pos="457200" algn="l"/>
              </a:tabLst>
            </a:pPr>
            <a:r>
              <a:rPr lang="de-DE" sz="3200" dirty="0">
                <a:latin typeface="Titillium Web black" panose="00000A00000000000000" pitchFamily="2" charset="0"/>
              </a:rPr>
              <a:t>Kennst du Strategien, Möglichkeiten oder Anlaufstellen, die bei Diskriminierung helfen?</a:t>
            </a:r>
          </a:p>
          <a:p>
            <a:pPr marL="457200" lvl="0" indent="-457200">
              <a:spcAft>
                <a:spcPts val="565"/>
              </a:spcAft>
              <a:buClr>
                <a:schemeClr val="tx1"/>
              </a:buClr>
              <a:buSzPct val="100000"/>
              <a:buFont typeface="Titillium Web black" panose="00000A00000000000000" pitchFamily="2" charset="0"/>
              <a:buChar char="•"/>
              <a:tabLst>
                <a:tab pos="457200" algn="l"/>
              </a:tabLst>
            </a:pPr>
            <a:r>
              <a:rPr lang="de-DE" sz="3200" dirty="0">
                <a:latin typeface="Titillium Web black" panose="00000A00000000000000" pitchFamily="2" charset="0"/>
              </a:rPr>
              <a:t>Ist Diskriminierung strafbar?</a:t>
            </a:r>
          </a:p>
          <a:p>
            <a:pPr marL="457200" lvl="0" indent="-457200">
              <a:spcAft>
                <a:spcPts val="565"/>
              </a:spcAft>
              <a:buClr>
                <a:schemeClr val="tx1"/>
              </a:buClr>
              <a:buSzPct val="100000"/>
              <a:buFont typeface="Titillium Web black" panose="00000A00000000000000" pitchFamily="2" charset="0"/>
              <a:buChar char="•"/>
              <a:tabLst>
                <a:tab pos="457200" algn="l"/>
              </a:tabLst>
            </a:pPr>
            <a:r>
              <a:rPr lang="de-DE" sz="3200" dirty="0">
                <a:latin typeface="Titillium Web black" panose="00000A00000000000000" pitchFamily="2" charset="0"/>
              </a:rPr>
              <a:t>Wer hat schon einmal jemanden diskriminiert?</a:t>
            </a:r>
            <a:endParaRPr lang="de-DE" sz="3200" dirty="0">
              <a:solidFill>
                <a:srgbClr val="000000"/>
              </a:solidFill>
              <a:latin typeface="Titillium Web black" panose="00000A00000000000000" pitchFamily="2" charset="0"/>
              <a:ea typeface="Aptos" panose="020B0004020202020204" pitchFamily="34" charset="0"/>
              <a:cs typeface="Titillium Web" panose="00000300000000000000" pitchFamily="2" charset="0"/>
            </a:endParaRPr>
          </a:p>
        </p:txBody>
      </p:sp>
    </p:spTree>
    <p:extLst>
      <p:ext uri="{BB962C8B-B14F-4D97-AF65-F5344CB8AC3E}">
        <p14:creationId xmlns:p14="http://schemas.microsoft.com/office/powerpoint/2010/main" val="265561337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50"/>
                                        <p:tgtEl>
                                          <p:spTgt spid="2">
                                            <p:txEl>
                                              <p:pRg st="0" end="0"/>
                                            </p:txEl>
                                          </p:spTgt>
                                        </p:tgtEl>
                                      </p:cBhvr>
                                    </p:animEffect>
                                    <p:anim calcmode="lin" valueType="num">
                                      <p:cBhvr>
                                        <p:cTn id="8" dur="2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50"/>
                                        <p:tgtEl>
                                          <p:spTgt spid="2">
                                            <p:txEl>
                                              <p:pRg st="1" end="1"/>
                                            </p:txEl>
                                          </p:spTgt>
                                        </p:tgtEl>
                                      </p:cBhvr>
                                    </p:animEffect>
                                    <p:anim calcmode="lin" valueType="num">
                                      <p:cBhvr>
                                        <p:cTn id="15" dur="25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25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9" presetClass="emph" presetSubtype="0" grpId="1" nodeType="withEffect">
                                  <p:stCondLst>
                                    <p:cond delay="0"/>
                                  </p:stCondLst>
                                  <p:childTnLst>
                                    <p:set>
                                      <p:cBhvr>
                                        <p:cTn id="18" dur="indefinite"/>
                                        <p:tgtEl>
                                          <p:spTgt spid="2">
                                            <p:txEl>
                                              <p:pRg st="0" end="0"/>
                                            </p:txEl>
                                          </p:spTgt>
                                        </p:tgtEl>
                                        <p:attrNameLst>
                                          <p:attrName>style.opacity</p:attrName>
                                        </p:attrNameLst>
                                      </p:cBhvr>
                                      <p:to>
                                        <p:strVal val="0.25"/>
                                      </p:to>
                                    </p:set>
                                    <p:animEffect filter="image" prLst="opacity: 0.25">
                                      <p:cBhvr rctx="IE">
                                        <p:cTn id="19" dur="indefinite"/>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250"/>
                                        <p:tgtEl>
                                          <p:spTgt spid="2">
                                            <p:txEl>
                                              <p:pRg st="2" end="2"/>
                                            </p:txEl>
                                          </p:spTgt>
                                        </p:tgtEl>
                                      </p:cBhvr>
                                    </p:animEffect>
                                    <p:anim calcmode="lin" valueType="num">
                                      <p:cBhvr>
                                        <p:cTn id="25" dur="25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250" fill="hold"/>
                                        <p:tgtEl>
                                          <p:spTgt spid="2">
                                            <p:txEl>
                                              <p:pRg st="2" end="2"/>
                                            </p:txEl>
                                          </p:spTgt>
                                        </p:tgtEl>
                                        <p:attrNameLst>
                                          <p:attrName>ppt_y</p:attrName>
                                        </p:attrNameLst>
                                      </p:cBhvr>
                                      <p:tavLst>
                                        <p:tav tm="0">
                                          <p:val>
                                            <p:strVal val="#ppt_y+.1"/>
                                          </p:val>
                                        </p:tav>
                                        <p:tav tm="100000">
                                          <p:val>
                                            <p:strVal val="#ppt_y"/>
                                          </p:val>
                                        </p:tav>
                                      </p:tavLst>
                                    </p:anim>
                                  </p:childTnLst>
                                </p:cTn>
                              </p:par>
                              <p:par>
                                <p:cTn id="27" presetID="9" presetClass="emph" presetSubtype="0" grpId="1" nodeType="withEffect">
                                  <p:stCondLst>
                                    <p:cond delay="0"/>
                                  </p:stCondLst>
                                  <p:childTnLst>
                                    <p:set>
                                      <p:cBhvr>
                                        <p:cTn id="28" dur="indefinite"/>
                                        <p:tgtEl>
                                          <p:spTgt spid="2">
                                            <p:txEl>
                                              <p:pRg st="1" end="1"/>
                                            </p:txEl>
                                          </p:spTgt>
                                        </p:tgtEl>
                                        <p:attrNameLst>
                                          <p:attrName>style.opacity</p:attrName>
                                        </p:attrNameLst>
                                      </p:cBhvr>
                                      <p:to>
                                        <p:strVal val="0.25"/>
                                      </p:to>
                                    </p:set>
                                    <p:animEffect filter="image" prLst="opacity: 0.25">
                                      <p:cBhvr rctx="IE">
                                        <p:cTn id="29" dur="indefinite"/>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250"/>
                                        <p:tgtEl>
                                          <p:spTgt spid="2">
                                            <p:txEl>
                                              <p:pRg st="3" end="3"/>
                                            </p:txEl>
                                          </p:spTgt>
                                        </p:tgtEl>
                                      </p:cBhvr>
                                    </p:animEffect>
                                    <p:anim calcmode="lin" valueType="num">
                                      <p:cBhvr>
                                        <p:cTn id="35" dur="25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6" dur="250" fill="hold"/>
                                        <p:tgtEl>
                                          <p:spTgt spid="2">
                                            <p:txEl>
                                              <p:pRg st="3" end="3"/>
                                            </p:txEl>
                                          </p:spTgt>
                                        </p:tgtEl>
                                        <p:attrNameLst>
                                          <p:attrName>ppt_y</p:attrName>
                                        </p:attrNameLst>
                                      </p:cBhvr>
                                      <p:tavLst>
                                        <p:tav tm="0">
                                          <p:val>
                                            <p:strVal val="#ppt_y+.1"/>
                                          </p:val>
                                        </p:tav>
                                        <p:tav tm="100000">
                                          <p:val>
                                            <p:strVal val="#ppt_y"/>
                                          </p:val>
                                        </p:tav>
                                      </p:tavLst>
                                    </p:anim>
                                  </p:childTnLst>
                                </p:cTn>
                              </p:par>
                              <p:par>
                                <p:cTn id="37" presetID="9" presetClass="emph" presetSubtype="0" grpId="1" nodeType="withEffect">
                                  <p:stCondLst>
                                    <p:cond delay="0"/>
                                  </p:stCondLst>
                                  <p:childTnLst>
                                    <p:set>
                                      <p:cBhvr>
                                        <p:cTn id="38" dur="indefinite"/>
                                        <p:tgtEl>
                                          <p:spTgt spid="2">
                                            <p:txEl>
                                              <p:pRg st="2" end="2"/>
                                            </p:txEl>
                                          </p:spTgt>
                                        </p:tgtEl>
                                        <p:attrNameLst>
                                          <p:attrName>style.opacity</p:attrName>
                                        </p:attrNameLst>
                                      </p:cBhvr>
                                      <p:to>
                                        <p:strVal val="0.25"/>
                                      </p:to>
                                    </p:set>
                                    <p:animEffect filter="image" prLst="opacity: 0.25">
                                      <p:cBhvr rctx="IE">
                                        <p:cTn id="39" dur="indefinite"/>
                                        <p:tgtEl>
                                          <p:spTgt spid="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fade">
                                      <p:cBhvr>
                                        <p:cTn id="44" dur="250"/>
                                        <p:tgtEl>
                                          <p:spTgt spid="2">
                                            <p:txEl>
                                              <p:pRg st="4" end="4"/>
                                            </p:txEl>
                                          </p:spTgt>
                                        </p:tgtEl>
                                      </p:cBhvr>
                                    </p:animEffect>
                                    <p:anim calcmode="lin" valueType="num">
                                      <p:cBhvr>
                                        <p:cTn id="45" dur="25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6" dur="250" fill="hold"/>
                                        <p:tgtEl>
                                          <p:spTgt spid="2">
                                            <p:txEl>
                                              <p:pRg st="4" end="4"/>
                                            </p:txEl>
                                          </p:spTgt>
                                        </p:tgtEl>
                                        <p:attrNameLst>
                                          <p:attrName>ppt_y</p:attrName>
                                        </p:attrNameLst>
                                      </p:cBhvr>
                                      <p:tavLst>
                                        <p:tav tm="0">
                                          <p:val>
                                            <p:strVal val="#ppt_y+.1"/>
                                          </p:val>
                                        </p:tav>
                                        <p:tav tm="100000">
                                          <p:val>
                                            <p:strVal val="#ppt_y"/>
                                          </p:val>
                                        </p:tav>
                                      </p:tavLst>
                                    </p:anim>
                                  </p:childTnLst>
                                </p:cTn>
                              </p:par>
                              <p:par>
                                <p:cTn id="47" presetID="9" presetClass="emph" presetSubtype="0" grpId="1" nodeType="withEffect">
                                  <p:stCondLst>
                                    <p:cond delay="0"/>
                                  </p:stCondLst>
                                  <p:childTnLst>
                                    <p:set>
                                      <p:cBhvr>
                                        <p:cTn id="48" dur="indefinite"/>
                                        <p:tgtEl>
                                          <p:spTgt spid="2">
                                            <p:txEl>
                                              <p:pRg st="3" end="3"/>
                                            </p:txEl>
                                          </p:spTgt>
                                        </p:tgtEl>
                                        <p:attrNameLst>
                                          <p:attrName>style.opacity</p:attrName>
                                        </p:attrNameLst>
                                      </p:cBhvr>
                                      <p:to>
                                        <p:strVal val="0.25"/>
                                      </p:to>
                                    </p:set>
                                    <p:animEffect filter="image" prLst="opacity: 0.25">
                                      <p:cBhvr rctx="IE">
                                        <p:cTn id="49" dur="indefinite"/>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 grpId="1"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431999" y="1920955"/>
            <a:ext cx="2294346" cy="22943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1A4288C9-8293-1F7B-060C-6043C78B2045}"/>
              </a:ext>
            </a:extLst>
          </p:cNvPr>
          <p:cNvSpPr txBox="1"/>
          <p:nvPr/>
        </p:nvSpPr>
        <p:spPr>
          <a:xfrm>
            <a:off x="0" y="5039832"/>
            <a:ext cx="12192000" cy="1015663"/>
          </a:xfrm>
          <a:prstGeom prst="rect">
            <a:avLst/>
          </a:prstGeom>
          <a:noFill/>
        </p:spPr>
        <p:txBody>
          <a:bodyPr wrap="square" rtlCol="0">
            <a:spAutoFit/>
          </a:bodyPr>
          <a:lstStyle/>
          <a:p>
            <a:pPr algn="ctr"/>
            <a:r>
              <a:rPr lang="de-DE" sz="6000" b="1"/>
              <a:t>Rollen</a:t>
            </a:r>
            <a:r>
              <a:rPr lang="de-DE" sz="6000"/>
              <a:t>klärung</a:t>
            </a:r>
          </a:p>
        </p:txBody>
      </p:sp>
      <p:sp>
        <p:nvSpPr>
          <p:cNvPr id="4" name="Textfeld 3">
            <a:extLst>
              <a:ext uri="{FF2B5EF4-FFF2-40B4-BE49-F238E27FC236}">
                <a16:creationId xmlns:a16="http://schemas.microsoft.com/office/drawing/2014/main" id="{B624D304-D47E-47EE-3565-E25D77AA01DB}"/>
              </a:ext>
            </a:extLst>
          </p:cNvPr>
          <p:cNvSpPr txBox="1"/>
          <p:nvPr/>
        </p:nvSpPr>
        <p:spPr>
          <a:xfrm>
            <a:off x="-12192000" y="5039832"/>
            <a:ext cx="12192000" cy="1015663"/>
          </a:xfrm>
          <a:prstGeom prst="rect">
            <a:avLst/>
          </a:prstGeom>
          <a:noFill/>
        </p:spPr>
        <p:txBody>
          <a:bodyPr wrap="square" rtlCol="0">
            <a:spAutoFit/>
          </a:bodyPr>
          <a:lstStyle/>
          <a:p>
            <a:pPr algn="ctr"/>
            <a:r>
              <a:rPr lang="de-DE" sz="6000"/>
              <a:t>Jederzeit</a:t>
            </a:r>
            <a:r>
              <a:rPr lang="de-DE" sz="6000" b="1"/>
              <a:t> nachfragen!</a:t>
            </a:r>
            <a:endParaRPr lang="de-DE" sz="6000"/>
          </a:p>
        </p:txBody>
      </p:sp>
    </p:spTree>
    <p:extLst>
      <p:ext uri="{BB962C8B-B14F-4D97-AF65-F5344CB8AC3E}">
        <p14:creationId xmlns:p14="http://schemas.microsoft.com/office/powerpoint/2010/main" val="531917835"/>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8B745-951B-1B21-783C-B3CB0D1B86E7}"/>
            </a:ext>
          </a:extLst>
        </p:cNvPr>
        <p:cNvGrpSpPr/>
        <p:nvPr/>
      </p:nvGrpSpPr>
      <p:grpSpPr>
        <a:xfrm>
          <a:off x="0" y="0"/>
          <a:ext cx="0" cy="0"/>
          <a:chOff x="0" y="0"/>
          <a:chExt cx="0" cy="0"/>
        </a:xfrm>
      </p:grpSpPr>
      <p:sp>
        <p:nvSpPr>
          <p:cNvPr id="15" name="Rechteck 14">
            <a:extLst>
              <a:ext uri="{FF2B5EF4-FFF2-40B4-BE49-F238E27FC236}">
                <a16:creationId xmlns:a16="http://schemas.microsoft.com/office/drawing/2014/main" id="{69EE2A9F-1CA7-4C97-9913-00FC1B15380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54FF8778-3290-477A-F837-6DFC15D5E947}"/>
              </a:ext>
            </a:extLst>
          </p:cNvPr>
          <p:cNvSpPr txBox="1"/>
          <p:nvPr/>
        </p:nvSpPr>
        <p:spPr>
          <a:xfrm>
            <a:off x="770571" y="1172998"/>
            <a:ext cx="10842309" cy="4339650"/>
          </a:xfrm>
          <a:prstGeom prst="rect">
            <a:avLst/>
          </a:prstGeom>
          <a:noFill/>
        </p:spPr>
        <p:txBody>
          <a:bodyPr wrap="square" rtlCol="0">
            <a:spAutoFit/>
          </a:bodyPr>
          <a:lstStyle/>
          <a:p>
            <a:pPr marL="457200" lvl="0" indent="-457200">
              <a:spcAft>
                <a:spcPts val="565"/>
              </a:spcAft>
              <a:buClr>
                <a:schemeClr val="tx1"/>
              </a:buClr>
              <a:buSzPct val="100000"/>
              <a:buFont typeface="Titillium Web black" panose="00000A00000000000000" pitchFamily="2" charset="0"/>
              <a:buChar char="•"/>
              <a:tabLst>
                <a:tab pos="457200" algn="l"/>
              </a:tabLst>
            </a:pPr>
            <a:r>
              <a:rPr lang="de-DE" sz="3200" dirty="0">
                <a:latin typeface="Titillium Web black" panose="00000A00000000000000" pitchFamily="2" charset="0"/>
              </a:rPr>
              <a:t>Hast du auf der Grundlage unserer gemeinsamen Definition bereits Diskriminierung selbst erfahren?</a:t>
            </a:r>
          </a:p>
          <a:p>
            <a:pPr marL="457200" lvl="0" indent="-457200">
              <a:spcAft>
                <a:spcPts val="565"/>
              </a:spcAft>
              <a:buClr>
                <a:schemeClr val="tx1"/>
              </a:buClr>
              <a:buSzPct val="100000"/>
              <a:buFont typeface="Titillium Web black" panose="00000A00000000000000" pitchFamily="2" charset="0"/>
              <a:buChar char="•"/>
              <a:tabLst>
                <a:tab pos="457200" algn="l"/>
              </a:tabLst>
            </a:pPr>
            <a:r>
              <a:rPr lang="de-DE" sz="3200" dirty="0">
                <a:solidFill>
                  <a:schemeClr val="tx1">
                    <a:lumMod val="50000"/>
                    <a:lumOff val="50000"/>
                  </a:schemeClr>
                </a:solidFill>
                <a:latin typeface="Titillium Web black" panose="00000A00000000000000" pitchFamily="2" charset="0"/>
              </a:rPr>
              <a:t>Hast du Diskriminierung bei anderen erlebt oder beobachtet?</a:t>
            </a:r>
          </a:p>
          <a:p>
            <a:pPr marL="457200" lvl="0" indent="-457200">
              <a:spcAft>
                <a:spcPts val="565"/>
              </a:spcAft>
              <a:buClr>
                <a:schemeClr val="tx1"/>
              </a:buClr>
              <a:buSzPct val="100000"/>
              <a:buFont typeface="Titillium Web black" panose="00000A00000000000000" pitchFamily="2" charset="0"/>
              <a:buChar char="•"/>
              <a:tabLst>
                <a:tab pos="457200" algn="l"/>
              </a:tabLst>
            </a:pPr>
            <a:r>
              <a:rPr lang="de-DE" sz="3200" dirty="0">
                <a:latin typeface="Titillium Web black" panose="00000A00000000000000" pitchFamily="2" charset="0"/>
              </a:rPr>
              <a:t>Kennst du Strategien, Möglichkeiten oder Anlaufstellen, die bei Diskriminierung helfen?</a:t>
            </a:r>
          </a:p>
          <a:p>
            <a:pPr marL="457200" lvl="0" indent="-457200">
              <a:spcAft>
                <a:spcPts val="565"/>
              </a:spcAft>
              <a:buClr>
                <a:schemeClr val="tx1"/>
              </a:buClr>
              <a:buSzPct val="100000"/>
              <a:buFont typeface="Titillium Web black" panose="00000A00000000000000" pitchFamily="2" charset="0"/>
              <a:buChar char="•"/>
              <a:tabLst>
                <a:tab pos="457200" algn="l"/>
              </a:tabLst>
            </a:pPr>
            <a:r>
              <a:rPr lang="de-DE" sz="3200" dirty="0">
                <a:solidFill>
                  <a:schemeClr val="tx1">
                    <a:lumMod val="50000"/>
                    <a:lumOff val="50000"/>
                  </a:schemeClr>
                </a:solidFill>
                <a:latin typeface="Titillium Web black" panose="00000A00000000000000" pitchFamily="2" charset="0"/>
              </a:rPr>
              <a:t>Ist Diskriminierung strafbar?</a:t>
            </a:r>
          </a:p>
          <a:p>
            <a:pPr marL="457200" lvl="0" indent="-457200">
              <a:spcAft>
                <a:spcPts val="565"/>
              </a:spcAft>
              <a:buClr>
                <a:schemeClr val="tx1"/>
              </a:buClr>
              <a:buSzPct val="100000"/>
              <a:buFont typeface="Titillium Web black" panose="00000A00000000000000" pitchFamily="2" charset="0"/>
              <a:buChar char="•"/>
              <a:tabLst>
                <a:tab pos="457200" algn="l"/>
              </a:tabLst>
            </a:pPr>
            <a:r>
              <a:rPr lang="de-DE" sz="3200" dirty="0">
                <a:latin typeface="Titillium Web black" panose="00000A00000000000000" pitchFamily="2" charset="0"/>
              </a:rPr>
              <a:t>Wer hat schon einmal jemanden diskriminiert?</a:t>
            </a:r>
            <a:endParaRPr lang="de-DE" sz="3200" dirty="0">
              <a:solidFill>
                <a:srgbClr val="000000"/>
              </a:solidFill>
              <a:latin typeface="Titillium Web black" panose="00000A00000000000000" pitchFamily="2" charset="0"/>
              <a:ea typeface="Aptos" panose="020B0004020202020204" pitchFamily="34" charset="0"/>
              <a:cs typeface="Titillium Web" panose="00000300000000000000" pitchFamily="2" charset="0"/>
            </a:endParaRPr>
          </a:p>
        </p:txBody>
      </p:sp>
    </p:spTree>
    <p:extLst>
      <p:ext uri="{BB962C8B-B14F-4D97-AF65-F5344CB8AC3E}">
        <p14:creationId xmlns:p14="http://schemas.microsoft.com/office/powerpoint/2010/main" val="82345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abgerundete Ecken 15">
            <a:extLst>
              <a:ext uri="{FF2B5EF4-FFF2-40B4-BE49-F238E27FC236}">
                <a16:creationId xmlns:a16="http://schemas.microsoft.com/office/drawing/2014/main" id="{A1169043-9644-AC67-5613-B060F08383E6}"/>
              </a:ext>
            </a:extLst>
          </p:cNvPr>
          <p:cNvSpPr/>
          <p:nvPr/>
        </p:nvSpPr>
        <p:spPr>
          <a:xfrm>
            <a:off x="4098471" y="1982289"/>
            <a:ext cx="3995057" cy="2005512"/>
          </a:xfrm>
          <a:prstGeom prst="roundRect">
            <a:avLst>
              <a:gd name="adj" fmla="val 98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Ein Bild, das Schrift, Logo, Text, Grafiken enthält.&#10;&#10;KI-generierte Inhalte können fehlerhaft sein.">
            <a:extLst>
              <a:ext uri="{FF2B5EF4-FFF2-40B4-BE49-F238E27FC236}">
                <a16:creationId xmlns:a16="http://schemas.microsoft.com/office/drawing/2014/main" id="{4F15C212-F5AA-B588-653F-932B7014B560}"/>
              </a:ext>
            </a:extLst>
          </p:cNvPr>
          <p:cNvPicPr>
            <a:picLocks noChangeAspect="1"/>
          </p:cNvPicPr>
          <p:nvPr/>
        </p:nvPicPr>
        <p:blipFill>
          <a:blip r:embed="rId3">
            <a:extLst>
              <a:ext uri="{28A0092B-C50C-407E-A947-70E740481C1C}">
                <a14:useLocalDpi xmlns:a14="http://schemas.microsoft.com/office/drawing/2010/main" val="0"/>
              </a:ext>
            </a:extLst>
          </a:blip>
          <a:srcRect t="23803" b="19884"/>
          <a:stretch/>
        </p:blipFill>
        <p:spPr>
          <a:xfrm>
            <a:off x="4098471" y="1738086"/>
            <a:ext cx="3995057" cy="2249714"/>
          </a:xfrm>
          <a:prstGeom prst="roundRect">
            <a:avLst>
              <a:gd name="adj" fmla="val 9570"/>
            </a:avLst>
          </a:prstGeom>
        </p:spPr>
      </p:pic>
      <p:pic>
        <p:nvPicPr>
          <p:cNvPr id="3" name="Grafik 2" descr="Ein Bild, das Zeichnung, Cartoon, Clipart, Darstellung enthält.&#10;&#10;KI-generierte Inhalte können fehlerhaft sein.">
            <a:extLst>
              <a:ext uri="{FF2B5EF4-FFF2-40B4-BE49-F238E27FC236}">
                <a16:creationId xmlns:a16="http://schemas.microsoft.com/office/drawing/2014/main" id="{20E65B39-D0EA-D0D5-E5A2-1E3399900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970" y="478972"/>
            <a:ext cx="2090057" cy="2090057"/>
          </a:xfrm>
          <a:prstGeom prst="ellipse">
            <a:avLst/>
          </a:prstGeom>
        </p:spPr>
      </p:pic>
      <p:sp>
        <p:nvSpPr>
          <p:cNvPr id="17" name="Ellipse 16">
            <a:extLst>
              <a:ext uri="{FF2B5EF4-FFF2-40B4-BE49-F238E27FC236}">
                <a16:creationId xmlns:a16="http://schemas.microsoft.com/office/drawing/2014/main" id="{3D1E0923-DCEF-BC88-F3C1-9F8BA3E5F643}"/>
              </a:ext>
            </a:extLst>
          </p:cNvPr>
          <p:cNvSpPr/>
          <p:nvPr/>
        </p:nvSpPr>
        <p:spPr>
          <a:xfrm>
            <a:off x="1200150" y="-3386908"/>
            <a:ext cx="2249714" cy="2249714"/>
          </a:xfrm>
          <a:prstGeom prst="ellipse">
            <a:avLst/>
          </a:prstGeom>
          <a:blipFill dpi="0" rotWithShape="1">
            <a:blip r:embed="rId5"/>
            <a:srcRect/>
            <a:tile tx="152400" ty="19685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997EC82F-03E6-2F8D-84AC-E10CDD913632}"/>
              </a:ext>
            </a:extLst>
          </p:cNvPr>
          <p:cNvSpPr/>
          <p:nvPr/>
        </p:nvSpPr>
        <p:spPr>
          <a:xfrm>
            <a:off x="1207862" y="-3045097"/>
            <a:ext cx="2249716" cy="2249714"/>
          </a:xfrm>
          <a:prstGeom prst="ellipse">
            <a:avLst/>
          </a:prstGeom>
          <a:blipFill dpi="0" rotWithShape="1">
            <a:blip r:embed="rId6"/>
            <a:srcRect/>
            <a:tile tx="330200" ty="196850" sx="30000" sy="3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F500995F-1EB7-48E0-4972-B3B15F4D5E6A}"/>
              </a:ext>
            </a:extLst>
          </p:cNvPr>
          <p:cNvSpPr/>
          <p:nvPr/>
        </p:nvSpPr>
        <p:spPr>
          <a:xfrm>
            <a:off x="1227365" y="-2676071"/>
            <a:ext cx="2222499" cy="2222499"/>
          </a:xfrm>
          <a:prstGeom prst="ellipse">
            <a:avLst/>
          </a:prstGeom>
          <a:blipFill dpi="0" rotWithShape="1">
            <a:blip r:embed="rId7"/>
            <a:srcRect/>
            <a:tile tx="330200" ty="196850" sx="30000" sy="3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04902502"/>
      </p:ext>
    </p:extLst>
  </p:cSld>
  <p:clrMapOvr>
    <a:masterClrMapping/>
  </p:clrMapOvr>
  <p:transition spd="slow">
    <p:push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94BFC-5BA6-D267-3E3E-E9B673537C97}"/>
            </a:ext>
          </a:extLst>
        </p:cNvPr>
        <p:cNvGrpSpPr/>
        <p:nvPr/>
      </p:nvGrpSpPr>
      <p:grpSpPr>
        <a:xfrm>
          <a:off x="0" y="0"/>
          <a:ext cx="0" cy="0"/>
          <a:chOff x="0" y="0"/>
          <a:chExt cx="0" cy="0"/>
        </a:xfrm>
      </p:grpSpPr>
      <p:sp>
        <p:nvSpPr>
          <p:cNvPr id="16" name="Rechteck: abgerundete Ecken 15">
            <a:extLst>
              <a:ext uri="{FF2B5EF4-FFF2-40B4-BE49-F238E27FC236}">
                <a16:creationId xmlns:a16="http://schemas.microsoft.com/office/drawing/2014/main" id="{889AA695-2B54-3C53-6753-1ECEF7415206}"/>
              </a:ext>
            </a:extLst>
          </p:cNvPr>
          <p:cNvSpPr/>
          <p:nvPr/>
        </p:nvSpPr>
        <p:spPr>
          <a:xfrm>
            <a:off x="4098471" y="3429000"/>
            <a:ext cx="3995057" cy="2005512"/>
          </a:xfrm>
          <a:prstGeom prst="roundRect">
            <a:avLst>
              <a:gd name="adj" fmla="val 98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200000"/>
              </a:lnSpc>
              <a:spcBef>
                <a:spcPts val="0"/>
              </a:spcBef>
              <a:spcAft>
                <a:spcPts val="0"/>
              </a:spcAft>
              <a:buClrTx/>
              <a:buSzTx/>
              <a:tabLst/>
              <a:defRPr/>
            </a:pPr>
            <a:endParaRPr kumimoji="0" lang="de-DE" sz="3600" b="0" i="0" u="none" strike="noStrike" kern="1200" cap="none" spc="0" normalizeH="0" baseline="0" noProof="0" dirty="0">
              <a:ln>
                <a:noFill/>
              </a:ln>
              <a:solidFill>
                <a:prstClr val="black"/>
              </a:solidFill>
              <a:effectLst/>
              <a:uLnTx/>
              <a:uFillTx/>
              <a:latin typeface="Titillium Web"/>
              <a:ea typeface="+mn-ea"/>
              <a:cs typeface="+mn-cs"/>
            </a:endParaRPr>
          </a:p>
        </p:txBody>
      </p:sp>
      <p:pic>
        <p:nvPicPr>
          <p:cNvPr id="5" name="Grafik 4" descr="Ein Bild, das Schrift, Logo, Text, Grafiken enthält.&#10;&#10;KI-generierte Inhalte können fehlerhaft sein.">
            <a:extLst>
              <a:ext uri="{FF2B5EF4-FFF2-40B4-BE49-F238E27FC236}">
                <a16:creationId xmlns:a16="http://schemas.microsoft.com/office/drawing/2014/main" id="{EBC3D25B-071F-3C44-07E9-9A55EC9EA1B4}"/>
              </a:ext>
            </a:extLst>
          </p:cNvPr>
          <p:cNvPicPr>
            <a:picLocks noChangeAspect="1"/>
          </p:cNvPicPr>
          <p:nvPr/>
        </p:nvPicPr>
        <p:blipFill>
          <a:blip r:embed="rId3">
            <a:extLst>
              <a:ext uri="{28A0092B-C50C-407E-A947-70E740481C1C}">
                <a14:useLocalDpi xmlns:a14="http://schemas.microsoft.com/office/drawing/2010/main" val="0"/>
              </a:ext>
            </a:extLst>
          </a:blip>
          <a:srcRect t="23803" b="19884"/>
          <a:stretch/>
        </p:blipFill>
        <p:spPr>
          <a:xfrm>
            <a:off x="4098471" y="1738086"/>
            <a:ext cx="3995057" cy="2249714"/>
          </a:xfrm>
          <a:prstGeom prst="roundRect">
            <a:avLst>
              <a:gd name="adj" fmla="val 9570"/>
            </a:avLst>
          </a:prstGeom>
        </p:spPr>
      </p:pic>
      <p:pic>
        <p:nvPicPr>
          <p:cNvPr id="3" name="Grafik 2" descr="Ein Bild, das Zeichnung, Cartoon, Clipart, Darstellung enthält.&#10;&#10;KI-generierte Inhalte können fehlerhaft sein.">
            <a:extLst>
              <a:ext uri="{FF2B5EF4-FFF2-40B4-BE49-F238E27FC236}">
                <a16:creationId xmlns:a16="http://schemas.microsoft.com/office/drawing/2014/main" id="{52A0A84B-3B01-4EF3-C1F4-2528D33F3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970" y="478972"/>
            <a:ext cx="2090057" cy="2090057"/>
          </a:xfrm>
          <a:prstGeom prst="ellipse">
            <a:avLst/>
          </a:prstGeom>
        </p:spPr>
      </p:pic>
      <p:sp>
        <p:nvSpPr>
          <p:cNvPr id="6" name="Ellipse 5">
            <a:extLst>
              <a:ext uri="{FF2B5EF4-FFF2-40B4-BE49-F238E27FC236}">
                <a16:creationId xmlns:a16="http://schemas.microsoft.com/office/drawing/2014/main" id="{6F94B40F-0AFB-6380-3853-C99034C723D6}"/>
              </a:ext>
            </a:extLst>
          </p:cNvPr>
          <p:cNvSpPr/>
          <p:nvPr/>
        </p:nvSpPr>
        <p:spPr>
          <a:xfrm>
            <a:off x="1200150" y="3306899"/>
            <a:ext cx="2249714" cy="2249714"/>
          </a:xfrm>
          <a:prstGeom prst="ellipse">
            <a:avLst/>
          </a:prstGeom>
          <a:blipFill dpi="0" rotWithShape="1">
            <a:blip r:embed="rId5"/>
            <a:srcRect/>
            <a:tile tx="152400" ty="19685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900ECC89-F84F-EEE7-7748-F0FDEF445930}"/>
              </a:ext>
            </a:extLst>
          </p:cNvPr>
          <p:cNvSpPr/>
          <p:nvPr/>
        </p:nvSpPr>
        <p:spPr>
          <a:xfrm>
            <a:off x="1207862" y="-3045097"/>
            <a:ext cx="2249716" cy="2249714"/>
          </a:xfrm>
          <a:prstGeom prst="ellipse">
            <a:avLst/>
          </a:prstGeom>
          <a:blipFill dpi="0" rotWithShape="1">
            <a:blip r:embed="rId6"/>
            <a:srcRect/>
            <a:tile tx="330200" ty="196850" sx="30000" sy="3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D4315A23-CE06-E56B-6B94-DF2068F7E4CB}"/>
              </a:ext>
            </a:extLst>
          </p:cNvPr>
          <p:cNvSpPr/>
          <p:nvPr/>
        </p:nvSpPr>
        <p:spPr>
          <a:xfrm>
            <a:off x="1227365" y="-2676071"/>
            <a:ext cx="2222499" cy="2222499"/>
          </a:xfrm>
          <a:prstGeom prst="ellipse">
            <a:avLst/>
          </a:prstGeom>
          <a:blipFill dpi="0" rotWithShape="1">
            <a:blip r:embed="rId7"/>
            <a:srcRect/>
            <a:tile tx="330200" ty="196850" sx="30000" sy="3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46E2FBA4-BBEB-28FE-0AEB-9D63407FCE43}"/>
              </a:ext>
            </a:extLst>
          </p:cNvPr>
          <p:cNvSpPr txBox="1"/>
          <p:nvPr/>
        </p:nvSpPr>
        <p:spPr>
          <a:xfrm>
            <a:off x="4098470" y="4108590"/>
            <a:ext cx="3995057" cy="1323439"/>
          </a:xfrm>
          <a:prstGeom prst="rect">
            <a:avLst/>
          </a:prstGeom>
          <a:noFill/>
        </p:spPr>
        <p:txBody>
          <a:bodyPr wrap="square" rtlCol="0">
            <a:spAutoFit/>
          </a:bodyPr>
          <a:lstStyle/>
          <a:p>
            <a:pPr algn="ctr"/>
            <a:r>
              <a:rPr kumimoji="0" lang="de-DE" sz="4000" b="1" i="0" u="none" strike="noStrike" kern="1200" cap="none" spc="0" normalizeH="0" baseline="0" noProof="0" dirty="0">
                <a:ln>
                  <a:noFill/>
                </a:ln>
                <a:solidFill>
                  <a:prstClr val="black"/>
                </a:solidFill>
                <a:effectLst/>
                <a:uLnTx/>
                <a:uFillTx/>
                <a:latin typeface="Titillium Web"/>
                <a:ea typeface="+mn-ea"/>
                <a:cs typeface="+mn-cs"/>
              </a:rPr>
              <a:t>Zweier</a:t>
            </a:r>
            <a:r>
              <a:rPr kumimoji="0" lang="de-DE" sz="4000" b="0" i="0" u="none" strike="noStrike" kern="1200" cap="none" spc="0" normalizeH="0" baseline="0" noProof="0" dirty="0">
                <a:ln>
                  <a:noFill/>
                </a:ln>
                <a:solidFill>
                  <a:prstClr val="black"/>
                </a:solidFill>
                <a:effectLst/>
                <a:uLnTx/>
                <a:uFillTx/>
                <a:latin typeface="Titillium Web"/>
                <a:ea typeface="+mn-ea"/>
                <a:cs typeface="+mn-cs"/>
              </a:rPr>
              <a:t>gruppen</a:t>
            </a:r>
          </a:p>
          <a:p>
            <a:pPr algn="ctr"/>
            <a:endParaRPr lang="de-DE" sz="4000" dirty="0"/>
          </a:p>
        </p:txBody>
      </p:sp>
    </p:spTree>
    <p:extLst>
      <p:ext uri="{BB962C8B-B14F-4D97-AF65-F5344CB8AC3E}">
        <p14:creationId xmlns:p14="http://schemas.microsoft.com/office/powerpoint/2010/main" val="19224435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D76D5-885F-EA65-1B1B-A5C1B41C3974}"/>
            </a:ext>
          </a:extLst>
        </p:cNvPr>
        <p:cNvGrpSpPr/>
        <p:nvPr/>
      </p:nvGrpSpPr>
      <p:grpSpPr>
        <a:xfrm>
          <a:off x="0" y="0"/>
          <a:ext cx="0" cy="0"/>
          <a:chOff x="0" y="0"/>
          <a:chExt cx="0" cy="0"/>
        </a:xfrm>
      </p:grpSpPr>
      <p:sp>
        <p:nvSpPr>
          <p:cNvPr id="16" name="Rechteck: abgerundete Ecken 15">
            <a:extLst>
              <a:ext uri="{FF2B5EF4-FFF2-40B4-BE49-F238E27FC236}">
                <a16:creationId xmlns:a16="http://schemas.microsoft.com/office/drawing/2014/main" id="{5FFE20F9-3FB0-BC89-4A93-5EE928BED15D}"/>
              </a:ext>
            </a:extLst>
          </p:cNvPr>
          <p:cNvSpPr/>
          <p:nvPr/>
        </p:nvSpPr>
        <p:spPr>
          <a:xfrm>
            <a:off x="4098471" y="3429000"/>
            <a:ext cx="3995057" cy="2005512"/>
          </a:xfrm>
          <a:prstGeom prst="roundRect">
            <a:avLst>
              <a:gd name="adj" fmla="val 98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Ein Bild, das Schrift, Logo, Text, Grafiken enthält.&#10;&#10;KI-generierte Inhalte können fehlerhaft sein.">
            <a:extLst>
              <a:ext uri="{FF2B5EF4-FFF2-40B4-BE49-F238E27FC236}">
                <a16:creationId xmlns:a16="http://schemas.microsoft.com/office/drawing/2014/main" id="{8017CAF4-887C-5EAC-F515-CDA3019BC6DA}"/>
              </a:ext>
            </a:extLst>
          </p:cNvPr>
          <p:cNvPicPr>
            <a:picLocks noChangeAspect="1"/>
          </p:cNvPicPr>
          <p:nvPr/>
        </p:nvPicPr>
        <p:blipFill>
          <a:blip r:embed="rId3">
            <a:extLst>
              <a:ext uri="{28A0092B-C50C-407E-A947-70E740481C1C}">
                <a14:useLocalDpi xmlns:a14="http://schemas.microsoft.com/office/drawing/2010/main" val="0"/>
              </a:ext>
            </a:extLst>
          </a:blip>
          <a:srcRect t="23803" b="19884"/>
          <a:stretch/>
        </p:blipFill>
        <p:spPr>
          <a:xfrm>
            <a:off x="4098471" y="1738086"/>
            <a:ext cx="3995057" cy="2249714"/>
          </a:xfrm>
          <a:prstGeom prst="roundRect">
            <a:avLst>
              <a:gd name="adj" fmla="val 9570"/>
            </a:avLst>
          </a:prstGeom>
        </p:spPr>
      </p:pic>
      <p:pic>
        <p:nvPicPr>
          <p:cNvPr id="3" name="Grafik 2" descr="Ein Bild, das Zeichnung, Cartoon, Clipart, Darstellung enthält.&#10;&#10;KI-generierte Inhalte können fehlerhaft sein.">
            <a:extLst>
              <a:ext uri="{FF2B5EF4-FFF2-40B4-BE49-F238E27FC236}">
                <a16:creationId xmlns:a16="http://schemas.microsoft.com/office/drawing/2014/main" id="{6D565283-08B8-AD5E-2271-CEAD691BA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970" y="478972"/>
            <a:ext cx="2090057" cy="2090057"/>
          </a:xfrm>
          <a:prstGeom prst="ellipse">
            <a:avLst/>
          </a:prstGeom>
        </p:spPr>
      </p:pic>
      <p:sp>
        <p:nvSpPr>
          <p:cNvPr id="6" name="Ellipse 5">
            <a:extLst>
              <a:ext uri="{FF2B5EF4-FFF2-40B4-BE49-F238E27FC236}">
                <a16:creationId xmlns:a16="http://schemas.microsoft.com/office/drawing/2014/main" id="{9ACC3A2E-099D-8686-B0DD-DC647E3FCC70}"/>
              </a:ext>
            </a:extLst>
          </p:cNvPr>
          <p:cNvSpPr/>
          <p:nvPr/>
        </p:nvSpPr>
        <p:spPr>
          <a:xfrm>
            <a:off x="1200150" y="3708400"/>
            <a:ext cx="2249714" cy="2249714"/>
          </a:xfrm>
          <a:prstGeom prst="ellipse">
            <a:avLst/>
          </a:prstGeom>
          <a:blipFill dpi="0" rotWithShape="1">
            <a:blip r:embed="rId5"/>
            <a:srcRect/>
            <a:tile tx="152400" ty="19685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AE00E7A6-B44A-C2E1-9876-D296C9780BF6}"/>
              </a:ext>
            </a:extLst>
          </p:cNvPr>
          <p:cNvSpPr/>
          <p:nvPr/>
        </p:nvSpPr>
        <p:spPr>
          <a:xfrm>
            <a:off x="1200148" y="3306899"/>
            <a:ext cx="2249716" cy="2249714"/>
          </a:xfrm>
          <a:prstGeom prst="ellipse">
            <a:avLst/>
          </a:prstGeom>
          <a:blipFill dpi="0" rotWithShape="1">
            <a:blip r:embed="rId6"/>
            <a:srcRect/>
            <a:tile tx="330200" ty="196850" sx="30000" sy="3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9C31CEC5-2455-73EA-4931-18EC95EB85B1}"/>
              </a:ext>
            </a:extLst>
          </p:cNvPr>
          <p:cNvSpPr/>
          <p:nvPr/>
        </p:nvSpPr>
        <p:spPr>
          <a:xfrm>
            <a:off x="1227365" y="-3819071"/>
            <a:ext cx="2222499" cy="2222499"/>
          </a:xfrm>
          <a:prstGeom prst="ellipse">
            <a:avLst/>
          </a:prstGeom>
          <a:blipFill dpi="0" rotWithShape="1">
            <a:blip r:embed="rId7"/>
            <a:srcRect/>
            <a:tile tx="330200" ty="196850" sx="30000" sy="3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1BDBAA21-B268-7557-6E76-30619D6BAC00}"/>
              </a:ext>
            </a:extLst>
          </p:cNvPr>
          <p:cNvSpPr txBox="1"/>
          <p:nvPr/>
        </p:nvSpPr>
        <p:spPr>
          <a:xfrm>
            <a:off x="4098470" y="4108590"/>
            <a:ext cx="3995057" cy="1508105"/>
          </a:xfrm>
          <a:prstGeom prst="rect">
            <a:avLst/>
          </a:prstGeom>
          <a:noFill/>
        </p:spPr>
        <p:txBody>
          <a:bodyPr wrap="square" rtlCol="0">
            <a:spAutoFit/>
          </a:bodyPr>
          <a:lstStyle/>
          <a:p>
            <a:pPr algn="ctr" fontAlgn="base"/>
            <a:r>
              <a:rPr lang="de-DE" sz="3200" b="1" dirty="0"/>
              <a:t>fiktiven</a:t>
            </a:r>
            <a:r>
              <a:rPr lang="de-DE" sz="3200" dirty="0"/>
              <a:t> Charakter</a:t>
            </a:r>
            <a:endParaRPr kumimoji="0" lang="de-DE" sz="6000" b="0" i="0" u="none" strike="noStrike" kern="1200" cap="none" spc="0" normalizeH="0" baseline="0" noProof="0" dirty="0">
              <a:ln>
                <a:noFill/>
              </a:ln>
              <a:solidFill>
                <a:prstClr val="black"/>
              </a:solidFill>
              <a:effectLst/>
              <a:uLnTx/>
              <a:uFillTx/>
              <a:latin typeface="Titillium Web"/>
            </a:endParaRPr>
          </a:p>
          <a:p>
            <a:pPr algn="ctr"/>
            <a:endParaRPr lang="de-DE" sz="6000" dirty="0"/>
          </a:p>
        </p:txBody>
      </p:sp>
    </p:spTree>
    <p:extLst>
      <p:ext uri="{BB962C8B-B14F-4D97-AF65-F5344CB8AC3E}">
        <p14:creationId xmlns:p14="http://schemas.microsoft.com/office/powerpoint/2010/main" val="25154245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42918-6287-8C60-E768-6C817B9E81F6}"/>
            </a:ext>
          </a:extLst>
        </p:cNvPr>
        <p:cNvGrpSpPr/>
        <p:nvPr/>
      </p:nvGrpSpPr>
      <p:grpSpPr>
        <a:xfrm>
          <a:off x="0" y="0"/>
          <a:ext cx="0" cy="0"/>
          <a:chOff x="0" y="0"/>
          <a:chExt cx="0" cy="0"/>
        </a:xfrm>
      </p:grpSpPr>
      <p:sp>
        <p:nvSpPr>
          <p:cNvPr id="16" name="Rechteck: abgerundete Ecken 15">
            <a:extLst>
              <a:ext uri="{FF2B5EF4-FFF2-40B4-BE49-F238E27FC236}">
                <a16:creationId xmlns:a16="http://schemas.microsoft.com/office/drawing/2014/main" id="{FC4786C6-F926-3817-9221-A578DB23DDA9}"/>
              </a:ext>
            </a:extLst>
          </p:cNvPr>
          <p:cNvSpPr/>
          <p:nvPr/>
        </p:nvSpPr>
        <p:spPr>
          <a:xfrm>
            <a:off x="4098471" y="3429000"/>
            <a:ext cx="3995057" cy="2005512"/>
          </a:xfrm>
          <a:prstGeom prst="roundRect">
            <a:avLst>
              <a:gd name="adj" fmla="val 98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Ein Bild, das Schrift, Logo, Text, Grafiken enthält.&#10;&#10;KI-generierte Inhalte können fehlerhaft sein.">
            <a:extLst>
              <a:ext uri="{FF2B5EF4-FFF2-40B4-BE49-F238E27FC236}">
                <a16:creationId xmlns:a16="http://schemas.microsoft.com/office/drawing/2014/main" id="{6327083B-0229-CA1E-8E70-903DD5889DD7}"/>
              </a:ext>
            </a:extLst>
          </p:cNvPr>
          <p:cNvPicPr>
            <a:picLocks noChangeAspect="1"/>
          </p:cNvPicPr>
          <p:nvPr/>
        </p:nvPicPr>
        <p:blipFill>
          <a:blip r:embed="rId3">
            <a:extLst>
              <a:ext uri="{28A0092B-C50C-407E-A947-70E740481C1C}">
                <a14:useLocalDpi xmlns:a14="http://schemas.microsoft.com/office/drawing/2010/main" val="0"/>
              </a:ext>
            </a:extLst>
          </a:blip>
          <a:srcRect t="23803" b="19884"/>
          <a:stretch/>
        </p:blipFill>
        <p:spPr>
          <a:xfrm>
            <a:off x="4098471" y="1738086"/>
            <a:ext cx="3995057" cy="2249714"/>
          </a:xfrm>
          <a:prstGeom prst="roundRect">
            <a:avLst>
              <a:gd name="adj" fmla="val 9570"/>
            </a:avLst>
          </a:prstGeom>
        </p:spPr>
      </p:pic>
      <p:pic>
        <p:nvPicPr>
          <p:cNvPr id="3" name="Grafik 2" descr="Ein Bild, das Zeichnung, Cartoon, Clipart, Darstellung enthält.&#10;&#10;KI-generierte Inhalte können fehlerhaft sein.">
            <a:extLst>
              <a:ext uri="{FF2B5EF4-FFF2-40B4-BE49-F238E27FC236}">
                <a16:creationId xmlns:a16="http://schemas.microsoft.com/office/drawing/2014/main" id="{C732ADEF-A977-D8FE-4DC0-FFCA9069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970" y="478972"/>
            <a:ext cx="2090057" cy="2090057"/>
          </a:xfrm>
          <a:prstGeom prst="ellipse">
            <a:avLst/>
          </a:prstGeom>
        </p:spPr>
      </p:pic>
      <p:sp>
        <p:nvSpPr>
          <p:cNvPr id="6" name="Ellipse 5">
            <a:extLst>
              <a:ext uri="{FF2B5EF4-FFF2-40B4-BE49-F238E27FC236}">
                <a16:creationId xmlns:a16="http://schemas.microsoft.com/office/drawing/2014/main" id="{3121C3DF-570E-6775-FD2E-6A5A4E52D138}"/>
              </a:ext>
            </a:extLst>
          </p:cNvPr>
          <p:cNvSpPr/>
          <p:nvPr/>
        </p:nvSpPr>
        <p:spPr>
          <a:xfrm>
            <a:off x="1200150" y="3708400"/>
            <a:ext cx="2249714" cy="2249714"/>
          </a:xfrm>
          <a:prstGeom prst="ellipse">
            <a:avLst/>
          </a:prstGeom>
          <a:blipFill dpi="0" rotWithShape="1">
            <a:blip r:embed="rId5"/>
            <a:srcRect/>
            <a:tile tx="152400" ty="19685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D3F87C04-C824-50F4-DEDA-DD628A978E6C}"/>
              </a:ext>
            </a:extLst>
          </p:cNvPr>
          <p:cNvSpPr/>
          <p:nvPr/>
        </p:nvSpPr>
        <p:spPr>
          <a:xfrm>
            <a:off x="1200148" y="3530600"/>
            <a:ext cx="2249716" cy="2249714"/>
          </a:xfrm>
          <a:prstGeom prst="ellipse">
            <a:avLst/>
          </a:prstGeom>
          <a:blipFill dpi="0" rotWithShape="1">
            <a:blip r:embed="rId6"/>
            <a:srcRect/>
            <a:tile tx="330200" ty="196850" sx="30000" sy="3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5F62BF57-21D5-793C-BB63-620F945BC820}"/>
              </a:ext>
            </a:extLst>
          </p:cNvPr>
          <p:cNvSpPr/>
          <p:nvPr/>
        </p:nvSpPr>
        <p:spPr>
          <a:xfrm>
            <a:off x="1227365" y="3351283"/>
            <a:ext cx="2222499" cy="2222499"/>
          </a:xfrm>
          <a:prstGeom prst="ellipse">
            <a:avLst/>
          </a:prstGeom>
          <a:blipFill dpi="0" rotWithShape="1">
            <a:blip r:embed="rId7"/>
            <a:srcRect/>
            <a:tile tx="330200" ty="196850" sx="30000" sy="3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D0BE8B35-BD50-24EF-48A6-7DCA9235CF0D}"/>
              </a:ext>
            </a:extLst>
          </p:cNvPr>
          <p:cNvSpPr txBox="1"/>
          <p:nvPr/>
        </p:nvSpPr>
        <p:spPr>
          <a:xfrm>
            <a:off x="4098470" y="4108590"/>
            <a:ext cx="3995057" cy="707886"/>
          </a:xfrm>
          <a:prstGeom prst="rect">
            <a:avLst/>
          </a:prstGeom>
          <a:noFill/>
        </p:spPr>
        <p:txBody>
          <a:bodyPr wrap="square" rtlCol="0">
            <a:spAutoFit/>
          </a:bodyPr>
          <a:lstStyle/>
          <a:p>
            <a:pPr algn="ctr"/>
            <a:r>
              <a:rPr lang="de-DE" sz="4000" b="1" dirty="0"/>
              <a:t>kurz</a:t>
            </a:r>
            <a:r>
              <a:rPr lang="de-DE" sz="4000" dirty="0"/>
              <a:t> vorstellen</a:t>
            </a:r>
            <a:endParaRPr lang="de-DE" sz="11500" dirty="0"/>
          </a:p>
        </p:txBody>
      </p:sp>
    </p:spTree>
    <p:extLst>
      <p:ext uri="{BB962C8B-B14F-4D97-AF65-F5344CB8AC3E}">
        <p14:creationId xmlns:p14="http://schemas.microsoft.com/office/powerpoint/2010/main" val="34890980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F9380-4146-DB98-E124-E48DBC16B303}"/>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C9FD5737-1F40-18C6-4036-0D6B5377BBB1}"/>
              </a:ext>
            </a:extLst>
          </p:cNvPr>
          <p:cNvSpPr txBox="1"/>
          <p:nvPr/>
        </p:nvSpPr>
        <p:spPr>
          <a:xfrm>
            <a:off x="0" y="1733550"/>
            <a:ext cx="12192000" cy="2646878"/>
          </a:xfrm>
          <a:prstGeom prst="rect">
            <a:avLst/>
          </a:prstGeom>
          <a:noFill/>
        </p:spPr>
        <p:txBody>
          <a:bodyPr wrap="square" rtlCol="0">
            <a:spAutoFit/>
          </a:bodyPr>
          <a:lstStyle/>
          <a:p>
            <a:pPr algn="ctr"/>
            <a:r>
              <a:rPr lang="de-DE" sz="16600" dirty="0">
                <a:latin typeface="Titillium Web black" panose="00000A00000000000000" pitchFamily="2" charset="0"/>
              </a:rPr>
              <a:t>Warum?</a:t>
            </a:r>
            <a:endParaRPr lang="de-DE" dirty="0">
              <a:latin typeface="Titillium Web black" panose="00000A00000000000000" pitchFamily="2" charset="0"/>
            </a:endParaRPr>
          </a:p>
        </p:txBody>
      </p:sp>
    </p:spTree>
    <p:extLst>
      <p:ext uri="{BB962C8B-B14F-4D97-AF65-F5344CB8AC3E}">
        <p14:creationId xmlns:p14="http://schemas.microsoft.com/office/powerpoint/2010/main" val="44160579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A33D29BF-FD37-A8A3-AC0A-2B23B6C56980}"/>
              </a:ext>
            </a:extLst>
          </p:cNvPr>
          <p:cNvSpPr/>
          <p:nvPr/>
        </p:nvSpPr>
        <p:spPr>
          <a:xfrm>
            <a:off x="302280" y="294990"/>
            <a:ext cx="5498513" cy="5498513"/>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Gleichschenkliges Dreieck 16">
            <a:extLst>
              <a:ext uri="{FF2B5EF4-FFF2-40B4-BE49-F238E27FC236}">
                <a16:creationId xmlns:a16="http://schemas.microsoft.com/office/drawing/2014/main" id="{1EFF8642-5404-C70E-5DAE-CCF3722CCFEE}"/>
              </a:ext>
            </a:extLst>
          </p:cNvPr>
          <p:cNvSpPr/>
          <p:nvPr/>
        </p:nvSpPr>
        <p:spPr>
          <a:xfrm>
            <a:off x="1167261" y="1494735"/>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Gleichschenkliges Dreieck 18">
            <a:extLst>
              <a:ext uri="{FF2B5EF4-FFF2-40B4-BE49-F238E27FC236}">
                <a16:creationId xmlns:a16="http://schemas.microsoft.com/office/drawing/2014/main" id="{46C96A40-74E9-AA4B-69D3-0A21C6C6EB21}"/>
              </a:ext>
            </a:extLst>
          </p:cNvPr>
          <p:cNvSpPr/>
          <p:nvPr/>
        </p:nvSpPr>
        <p:spPr>
          <a:xfrm>
            <a:off x="2246091" y="2233300"/>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Gleichschenkliges Dreieck 19">
            <a:extLst>
              <a:ext uri="{FF2B5EF4-FFF2-40B4-BE49-F238E27FC236}">
                <a16:creationId xmlns:a16="http://schemas.microsoft.com/office/drawing/2014/main" id="{FB755433-5756-CE7F-DF2E-DBC09DC8E949}"/>
              </a:ext>
            </a:extLst>
          </p:cNvPr>
          <p:cNvSpPr/>
          <p:nvPr/>
        </p:nvSpPr>
        <p:spPr>
          <a:xfrm>
            <a:off x="940387" y="3101576"/>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a:extLst>
              <a:ext uri="{FF2B5EF4-FFF2-40B4-BE49-F238E27FC236}">
                <a16:creationId xmlns:a16="http://schemas.microsoft.com/office/drawing/2014/main" id="{37A74F54-CD0E-7428-4C34-4CC200C49CD7}"/>
              </a:ext>
            </a:extLst>
          </p:cNvPr>
          <p:cNvSpPr/>
          <p:nvPr/>
        </p:nvSpPr>
        <p:spPr>
          <a:xfrm>
            <a:off x="2024765" y="4242188"/>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Gleichschenkliges Dreieck 21">
            <a:extLst>
              <a:ext uri="{FF2B5EF4-FFF2-40B4-BE49-F238E27FC236}">
                <a16:creationId xmlns:a16="http://schemas.microsoft.com/office/drawing/2014/main" id="{3C564099-5F67-C689-255F-CD26BAA5D944}"/>
              </a:ext>
            </a:extLst>
          </p:cNvPr>
          <p:cNvSpPr/>
          <p:nvPr/>
        </p:nvSpPr>
        <p:spPr>
          <a:xfrm>
            <a:off x="2852768" y="876361"/>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Gleichschenkliges Dreieck 22">
            <a:extLst>
              <a:ext uri="{FF2B5EF4-FFF2-40B4-BE49-F238E27FC236}">
                <a16:creationId xmlns:a16="http://schemas.microsoft.com/office/drawing/2014/main" id="{AB66AF6E-06AE-2326-B7E3-1211C3B6F77A}"/>
              </a:ext>
            </a:extLst>
          </p:cNvPr>
          <p:cNvSpPr/>
          <p:nvPr/>
        </p:nvSpPr>
        <p:spPr>
          <a:xfrm>
            <a:off x="4261429" y="3605270"/>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Gleichschenkliges Dreieck 23">
            <a:extLst>
              <a:ext uri="{FF2B5EF4-FFF2-40B4-BE49-F238E27FC236}">
                <a16:creationId xmlns:a16="http://schemas.microsoft.com/office/drawing/2014/main" id="{DB42DC7F-E608-AFAD-0FFD-08B90783EE1C}"/>
              </a:ext>
            </a:extLst>
          </p:cNvPr>
          <p:cNvSpPr/>
          <p:nvPr/>
        </p:nvSpPr>
        <p:spPr>
          <a:xfrm>
            <a:off x="4318539" y="1921463"/>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Gleichschenkliges Dreieck 24">
            <a:extLst>
              <a:ext uri="{FF2B5EF4-FFF2-40B4-BE49-F238E27FC236}">
                <a16:creationId xmlns:a16="http://schemas.microsoft.com/office/drawing/2014/main" id="{FFEFDA80-D14B-1C2C-B75A-7B3D05B285D9}"/>
              </a:ext>
            </a:extLst>
          </p:cNvPr>
          <p:cNvSpPr/>
          <p:nvPr/>
        </p:nvSpPr>
        <p:spPr>
          <a:xfrm>
            <a:off x="3100839" y="3333372"/>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Gleichschenkliges Dreieck 25">
            <a:extLst>
              <a:ext uri="{FF2B5EF4-FFF2-40B4-BE49-F238E27FC236}">
                <a16:creationId xmlns:a16="http://schemas.microsoft.com/office/drawing/2014/main" id="{DB0C09E2-44A8-B123-C3F8-96C980604E91}"/>
              </a:ext>
            </a:extLst>
          </p:cNvPr>
          <p:cNvSpPr/>
          <p:nvPr/>
        </p:nvSpPr>
        <p:spPr>
          <a:xfrm>
            <a:off x="3378666" y="4563437"/>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1">
            <a:extLst>
              <a:ext uri="{FF2B5EF4-FFF2-40B4-BE49-F238E27FC236}">
                <a16:creationId xmlns:a16="http://schemas.microsoft.com/office/drawing/2014/main" id="{499778A2-2EB0-CAC7-6F5E-F0D07721F654}"/>
              </a:ext>
            </a:extLst>
          </p:cNvPr>
          <p:cNvSpPr/>
          <p:nvPr/>
        </p:nvSpPr>
        <p:spPr>
          <a:xfrm>
            <a:off x="12638100" y="-1943457"/>
            <a:ext cx="1514683" cy="15146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2">
            <a:extLst>
              <a:ext uri="{FF2B5EF4-FFF2-40B4-BE49-F238E27FC236}">
                <a16:creationId xmlns:a16="http://schemas.microsoft.com/office/drawing/2014/main" id="{79B733F9-6799-5291-1B67-22D8D68EC0CC}"/>
              </a:ext>
            </a:extLst>
          </p:cNvPr>
          <p:cNvSpPr/>
          <p:nvPr/>
        </p:nvSpPr>
        <p:spPr>
          <a:xfrm>
            <a:off x="14749196" y="2291043"/>
            <a:ext cx="1514683" cy="15146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3">
            <a:extLst>
              <a:ext uri="{FF2B5EF4-FFF2-40B4-BE49-F238E27FC236}">
                <a16:creationId xmlns:a16="http://schemas.microsoft.com/office/drawing/2014/main" id="{AB406CAE-47F7-6CB3-A14F-5B1BB48B9766}"/>
              </a:ext>
            </a:extLst>
          </p:cNvPr>
          <p:cNvSpPr/>
          <p:nvPr/>
        </p:nvSpPr>
        <p:spPr>
          <a:xfrm>
            <a:off x="12437458" y="6100658"/>
            <a:ext cx="1514683" cy="15146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6075997"/>
      </p:ext>
    </p:extLst>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A33D29BF-FD37-A8A3-AC0A-2B23B6C56980}"/>
              </a:ext>
            </a:extLst>
          </p:cNvPr>
          <p:cNvSpPr/>
          <p:nvPr/>
        </p:nvSpPr>
        <p:spPr>
          <a:xfrm>
            <a:off x="-7111481" y="-2316921"/>
            <a:ext cx="13487720" cy="13487724"/>
          </a:xfrm>
          <a:prstGeom prst="ellipse">
            <a:avLst/>
          </a:prstGeom>
          <a:solidFill>
            <a:schemeClr val="accent5">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Gleichschenkliges Dreieck 16">
            <a:extLst>
              <a:ext uri="{FF2B5EF4-FFF2-40B4-BE49-F238E27FC236}">
                <a16:creationId xmlns:a16="http://schemas.microsoft.com/office/drawing/2014/main" id="{1EFF8642-5404-C70E-5DAE-CCF3722CCFEE}"/>
              </a:ext>
            </a:extLst>
          </p:cNvPr>
          <p:cNvSpPr/>
          <p:nvPr/>
        </p:nvSpPr>
        <p:spPr>
          <a:xfrm>
            <a:off x="-2096800" y="649783"/>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Gleichschenkliges Dreieck 18">
            <a:extLst>
              <a:ext uri="{FF2B5EF4-FFF2-40B4-BE49-F238E27FC236}">
                <a16:creationId xmlns:a16="http://schemas.microsoft.com/office/drawing/2014/main" id="{46C96A40-74E9-AA4B-69D3-0A21C6C6EB21}"/>
              </a:ext>
            </a:extLst>
          </p:cNvPr>
          <p:cNvSpPr/>
          <p:nvPr/>
        </p:nvSpPr>
        <p:spPr>
          <a:xfrm>
            <a:off x="1696761" y="206951"/>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Gleichschenkliges Dreieck 19">
            <a:extLst>
              <a:ext uri="{FF2B5EF4-FFF2-40B4-BE49-F238E27FC236}">
                <a16:creationId xmlns:a16="http://schemas.microsoft.com/office/drawing/2014/main" id="{FB755433-5756-CE7F-DF2E-DBC09DC8E949}"/>
              </a:ext>
            </a:extLst>
          </p:cNvPr>
          <p:cNvSpPr/>
          <p:nvPr/>
        </p:nvSpPr>
        <p:spPr>
          <a:xfrm>
            <a:off x="255426" y="1844071"/>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a:extLst>
              <a:ext uri="{FF2B5EF4-FFF2-40B4-BE49-F238E27FC236}">
                <a16:creationId xmlns:a16="http://schemas.microsoft.com/office/drawing/2014/main" id="{37A74F54-CD0E-7428-4C34-4CC200C49CD7}"/>
              </a:ext>
            </a:extLst>
          </p:cNvPr>
          <p:cNvSpPr/>
          <p:nvPr/>
        </p:nvSpPr>
        <p:spPr>
          <a:xfrm>
            <a:off x="-3605138" y="5202273"/>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Gleichschenkliges Dreieck 21">
            <a:extLst>
              <a:ext uri="{FF2B5EF4-FFF2-40B4-BE49-F238E27FC236}">
                <a16:creationId xmlns:a16="http://schemas.microsoft.com/office/drawing/2014/main" id="{3C564099-5F67-C689-255F-CD26BAA5D944}"/>
              </a:ext>
            </a:extLst>
          </p:cNvPr>
          <p:cNvSpPr/>
          <p:nvPr/>
        </p:nvSpPr>
        <p:spPr>
          <a:xfrm>
            <a:off x="2217498" y="-798440"/>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Gleichschenkliges Dreieck 22">
            <a:extLst>
              <a:ext uri="{FF2B5EF4-FFF2-40B4-BE49-F238E27FC236}">
                <a16:creationId xmlns:a16="http://schemas.microsoft.com/office/drawing/2014/main" id="{AB66AF6E-06AE-2326-B7E3-1211C3B6F77A}"/>
              </a:ext>
            </a:extLst>
          </p:cNvPr>
          <p:cNvSpPr/>
          <p:nvPr/>
        </p:nvSpPr>
        <p:spPr>
          <a:xfrm>
            <a:off x="4147790" y="4215536"/>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Gleichschenkliges Dreieck 23">
            <a:extLst>
              <a:ext uri="{FF2B5EF4-FFF2-40B4-BE49-F238E27FC236}">
                <a16:creationId xmlns:a16="http://schemas.microsoft.com/office/drawing/2014/main" id="{DB42DC7F-E608-AFAD-0FFD-08B90783EE1C}"/>
              </a:ext>
            </a:extLst>
          </p:cNvPr>
          <p:cNvSpPr/>
          <p:nvPr/>
        </p:nvSpPr>
        <p:spPr>
          <a:xfrm>
            <a:off x="3988023" y="1079014"/>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Gleichschenkliges Dreieck 24">
            <a:extLst>
              <a:ext uri="{FF2B5EF4-FFF2-40B4-BE49-F238E27FC236}">
                <a16:creationId xmlns:a16="http://schemas.microsoft.com/office/drawing/2014/main" id="{FFEFDA80-D14B-1C2C-B75A-7B3D05B285D9}"/>
              </a:ext>
            </a:extLst>
          </p:cNvPr>
          <p:cNvSpPr/>
          <p:nvPr/>
        </p:nvSpPr>
        <p:spPr>
          <a:xfrm>
            <a:off x="927635" y="4163476"/>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Gleichschenkliges Dreieck 25">
            <a:extLst>
              <a:ext uri="{FF2B5EF4-FFF2-40B4-BE49-F238E27FC236}">
                <a16:creationId xmlns:a16="http://schemas.microsoft.com/office/drawing/2014/main" id="{DB0C09E2-44A8-B123-C3F8-96C980604E91}"/>
              </a:ext>
            </a:extLst>
          </p:cNvPr>
          <p:cNvSpPr/>
          <p:nvPr/>
        </p:nvSpPr>
        <p:spPr>
          <a:xfrm>
            <a:off x="2620220" y="2612278"/>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1">
            <a:extLst>
              <a:ext uri="{FF2B5EF4-FFF2-40B4-BE49-F238E27FC236}">
                <a16:creationId xmlns:a16="http://schemas.microsoft.com/office/drawing/2014/main" id="{5B7F05B9-C2B8-0D9B-ADBC-FCA2D6ABB353}"/>
              </a:ext>
            </a:extLst>
          </p:cNvPr>
          <p:cNvSpPr/>
          <p:nvPr/>
        </p:nvSpPr>
        <p:spPr>
          <a:xfrm>
            <a:off x="7316800" y="406043"/>
            <a:ext cx="1514683" cy="15146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2">
            <a:extLst>
              <a:ext uri="{FF2B5EF4-FFF2-40B4-BE49-F238E27FC236}">
                <a16:creationId xmlns:a16="http://schemas.microsoft.com/office/drawing/2014/main" id="{61FFF6F7-969A-3AC6-EECD-2B5C1180CAF7}"/>
              </a:ext>
            </a:extLst>
          </p:cNvPr>
          <p:cNvSpPr/>
          <p:nvPr/>
        </p:nvSpPr>
        <p:spPr>
          <a:xfrm>
            <a:off x="9427896" y="2291043"/>
            <a:ext cx="1514683" cy="15146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3">
            <a:extLst>
              <a:ext uri="{FF2B5EF4-FFF2-40B4-BE49-F238E27FC236}">
                <a16:creationId xmlns:a16="http://schemas.microsoft.com/office/drawing/2014/main" id="{4EDC16DB-6457-453E-75C7-E73B7CA484D2}"/>
              </a:ext>
            </a:extLst>
          </p:cNvPr>
          <p:cNvSpPr/>
          <p:nvPr/>
        </p:nvSpPr>
        <p:spPr>
          <a:xfrm>
            <a:off x="7116158" y="4215536"/>
            <a:ext cx="1514683" cy="15146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19093591"/>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
            <a:extLst>
              <a:ext uri="{FF2B5EF4-FFF2-40B4-BE49-F238E27FC236}">
                <a16:creationId xmlns:a16="http://schemas.microsoft.com/office/drawing/2014/main" id="{5B7F05B9-C2B8-0D9B-ADBC-FCA2D6ABB353}"/>
              </a:ext>
            </a:extLst>
          </p:cNvPr>
          <p:cNvSpPr/>
          <p:nvPr/>
        </p:nvSpPr>
        <p:spPr>
          <a:xfrm>
            <a:off x="7316800" y="406043"/>
            <a:ext cx="1514683" cy="151468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2">
            <a:extLst>
              <a:ext uri="{FF2B5EF4-FFF2-40B4-BE49-F238E27FC236}">
                <a16:creationId xmlns:a16="http://schemas.microsoft.com/office/drawing/2014/main" id="{61FFF6F7-969A-3AC6-EECD-2B5C1180CAF7}"/>
              </a:ext>
            </a:extLst>
          </p:cNvPr>
          <p:cNvSpPr/>
          <p:nvPr/>
        </p:nvSpPr>
        <p:spPr>
          <a:xfrm>
            <a:off x="9427896" y="2291043"/>
            <a:ext cx="1514683" cy="151468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3">
            <a:extLst>
              <a:ext uri="{FF2B5EF4-FFF2-40B4-BE49-F238E27FC236}">
                <a16:creationId xmlns:a16="http://schemas.microsoft.com/office/drawing/2014/main" id="{4EDC16DB-6457-453E-75C7-E73B7CA484D2}"/>
              </a:ext>
            </a:extLst>
          </p:cNvPr>
          <p:cNvSpPr/>
          <p:nvPr/>
        </p:nvSpPr>
        <p:spPr>
          <a:xfrm>
            <a:off x="7116158" y="4215536"/>
            <a:ext cx="1514683" cy="151468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A33D29BF-FD37-A8A3-AC0A-2B23B6C56980}"/>
              </a:ext>
            </a:extLst>
          </p:cNvPr>
          <p:cNvSpPr/>
          <p:nvPr/>
        </p:nvSpPr>
        <p:spPr>
          <a:xfrm>
            <a:off x="-7111481" y="-2316921"/>
            <a:ext cx="13487720" cy="13487724"/>
          </a:xfrm>
          <a:prstGeom prst="ellipse">
            <a:avLst/>
          </a:prstGeom>
          <a:solidFill>
            <a:schemeClr val="accent5">
              <a:lumMod val="60000"/>
              <a:lumOff val="40000"/>
            </a:schemeClr>
          </a:solidFill>
          <a:ln w="762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Gleichschenkliges Dreieck 16">
            <a:extLst>
              <a:ext uri="{FF2B5EF4-FFF2-40B4-BE49-F238E27FC236}">
                <a16:creationId xmlns:a16="http://schemas.microsoft.com/office/drawing/2014/main" id="{1EFF8642-5404-C70E-5DAE-CCF3722CCFEE}"/>
              </a:ext>
            </a:extLst>
          </p:cNvPr>
          <p:cNvSpPr/>
          <p:nvPr/>
        </p:nvSpPr>
        <p:spPr>
          <a:xfrm>
            <a:off x="-2096800" y="649783"/>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Gleichschenkliges Dreieck 18">
            <a:extLst>
              <a:ext uri="{FF2B5EF4-FFF2-40B4-BE49-F238E27FC236}">
                <a16:creationId xmlns:a16="http://schemas.microsoft.com/office/drawing/2014/main" id="{46C96A40-74E9-AA4B-69D3-0A21C6C6EB21}"/>
              </a:ext>
            </a:extLst>
          </p:cNvPr>
          <p:cNvSpPr/>
          <p:nvPr/>
        </p:nvSpPr>
        <p:spPr>
          <a:xfrm>
            <a:off x="1696761" y="206951"/>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Gleichschenkliges Dreieck 19">
            <a:extLst>
              <a:ext uri="{FF2B5EF4-FFF2-40B4-BE49-F238E27FC236}">
                <a16:creationId xmlns:a16="http://schemas.microsoft.com/office/drawing/2014/main" id="{FB755433-5756-CE7F-DF2E-DBC09DC8E949}"/>
              </a:ext>
            </a:extLst>
          </p:cNvPr>
          <p:cNvSpPr/>
          <p:nvPr/>
        </p:nvSpPr>
        <p:spPr>
          <a:xfrm>
            <a:off x="255426" y="1844071"/>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a:extLst>
              <a:ext uri="{FF2B5EF4-FFF2-40B4-BE49-F238E27FC236}">
                <a16:creationId xmlns:a16="http://schemas.microsoft.com/office/drawing/2014/main" id="{37A74F54-CD0E-7428-4C34-4CC200C49CD7}"/>
              </a:ext>
            </a:extLst>
          </p:cNvPr>
          <p:cNvSpPr/>
          <p:nvPr/>
        </p:nvSpPr>
        <p:spPr>
          <a:xfrm>
            <a:off x="-3605138" y="5202273"/>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Gleichschenkliges Dreieck 21">
            <a:extLst>
              <a:ext uri="{FF2B5EF4-FFF2-40B4-BE49-F238E27FC236}">
                <a16:creationId xmlns:a16="http://schemas.microsoft.com/office/drawing/2014/main" id="{3C564099-5F67-C689-255F-CD26BAA5D944}"/>
              </a:ext>
            </a:extLst>
          </p:cNvPr>
          <p:cNvSpPr/>
          <p:nvPr/>
        </p:nvSpPr>
        <p:spPr>
          <a:xfrm>
            <a:off x="2217498" y="-798440"/>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Gleichschenkliges Dreieck 22">
            <a:extLst>
              <a:ext uri="{FF2B5EF4-FFF2-40B4-BE49-F238E27FC236}">
                <a16:creationId xmlns:a16="http://schemas.microsoft.com/office/drawing/2014/main" id="{AB66AF6E-06AE-2326-B7E3-1211C3B6F77A}"/>
              </a:ext>
            </a:extLst>
          </p:cNvPr>
          <p:cNvSpPr/>
          <p:nvPr/>
        </p:nvSpPr>
        <p:spPr>
          <a:xfrm>
            <a:off x="4147790" y="4215536"/>
            <a:ext cx="1538251" cy="132607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Gleichschenkliges Dreieck 23">
            <a:extLst>
              <a:ext uri="{FF2B5EF4-FFF2-40B4-BE49-F238E27FC236}">
                <a16:creationId xmlns:a16="http://schemas.microsoft.com/office/drawing/2014/main" id="{DB42DC7F-E608-AFAD-0FFD-08B90783EE1C}"/>
              </a:ext>
            </a:extLst>
          </p:cNvPr>
          <p:cNvSpPr/>
          <p:nvPr/>
        </p:nvSpPr>
        <p:spPr>
          <a:xfrm>
            <a:off x="3988023" y="1079014"/>
            <a:ext cx="1538251" cy="13260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Gleichschenkliges Dreieck 24">
            <a:extLst>
              <a:ext uri="{FF2B5EF4-FFF2-40B4-BE49-F238E27FC236}">
                <a16:creationId xmlns:a16="http://schemas.microsoft.com/office/drawing/2014/main" id="{FFEFDA80-D14B-1C2C-B75A-7B3D05B285D9}"/>
              </a:ext>
            </a:extLst>
          </p:cNvPr>
          <p:cNvSpPr/>
          <p:nvPr/>
        </p:nvSpPr>
        <p:spPr>
          <a:xfrm>
            <a:off x="927635" y="4163476"/>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Gleichschenkliges Dreieck 25">
            <a:extLst>
              <a:ext uri="{FF2B5EF4-FFF2-40B4-BE49-F238E27FC236}">
                <a16:creationId xmlns:a16="http://schemas.microsoft.com/office/drawing/2014/main" id="{DB0C09E2-44A8-B123-C3F8-96C980604E91}"/>
              </a:ext>
            </a:extLst>
          </p:cNvPr>
          <p:cNvSpPr/>
          <p:nvPr/>
        </p:nvSpPr>
        <p:spPr>
          <a:xfrm>
            <a:off x="2620220" y="2612278"/>
            <a:ext cx="1538251" cy="1326078"/>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Kind trägt Sieb mit Topf als Trommel">
            <a:extLst>
              <a:ext uri="{FF2B5EF4-FFF2-40B4-BE49-F238E27FC236}">
                <a16:creationId xmlns:a16="http://schemas.microsoft.com/office/drawing/2014/main" id="{16DA6954-8485-DE5C-D226-221BF8BF3C55}"/>
              </a:ext>
            </a:extLst>
          </p:cNvPr>
          <p:cNvPicPr>
            <a:picLocks noChangeAspect="1"/>
          </p:cNvPicPr>
          <p:nvPr/>
        </p:nvPicPr>
        <p:blipFill rotWithShape="1">
          <a:blip r:embed="rId3">
            <a:extLst>
              <a:ext uri="{28A0092B-C50C-407E-A947-70E740481C1C}">
                <a14:useLocalDpi xmlns:a14="http://schemas.microsoft.com/office/drawing/2010/main" val="0"/>
              </a:ext>
            </a:extLst>
          </a:blip>
          <a:srcRect l="-6" t="7007" r="6" b="13723"/>
          <a:stretch/>
        </p:blipFill>
        <p:spPr>
          <a:xfrm rot="21540000">
            <a:off x="12501682" y="7194"/>
            <a:ext cx="9812850" cy="5659295"/>
          </a:xfrm>
          <a:prstGeom prst="roundRect">
            <a:avLst>
              <a:gd name="adj" fmla="val 3193"/>
            </a:avLst>
          </a:prstGeom>
        </p:spPr>
      </p:pic>
      <p:sp>
        <p:nvSpPr>
          <p:cNvPr id="4" name="Textfeld 3">
            <a:extLst>
              <a:ext uri="{FF2B5EF4-FFF2-40B4-BE49-F238E27FC236}">
                <a16:creationId xmlns:a16="http://schemas.microsoft.com/office/drawing/2014/main" id="{F6819D9F-A076-98CD-EDC2-DE28EB6151B3}"/>
              </a:ext>
            </a:extLst>
          </p:cNvPr>
          <p:cNvSpPr txBox="1"/>
          <p:nvPr/>
        </p:nvSpPr>
        <p:spPr>
          <a:xfrm rot="21540000">
            <a:off x="7121793" y="8183581"/>
            <a:ext cx="7117772" cy="707886"/>
          </a:xfrm>
          <a:prstGeom prst="rect">
            <a:avLst/>
          </a:prstGeom>
          <a:noFill/>
        </p:spPr>
        <p:txBody>
          <a:bodyPr wrap="square" rtlCol="0">
            <a:spAutoFit/>
          </a:bodyPr>
          <a:lstStyle/>
          <a:p>
            <a:r>
              <a:rPr lang="de-DE" sz="4000"/>
              <a:t>Eine kleine </a:t>
            </a:r>
            <a:r>
              <a:rPr lang="de-DE" sz="4000" b="1"/>
              <a:t>Übung</a:t>
            </a:r>
            <a:r>
              <a:rPr lang="de-DE" sz="4000"/>
              <a:t>…</a:t>
            </a:r>
          </a:p>
        </p:txBody>
      </p:sp>
    </p:spTree>
    <p:extLst>
      <p:ext uri="{BB962C8B-B14F-4D97-AF65-F5344CB8AC3E}">
        <p14:creationId xmlns:p14="http://schemas.microsoft.com/office/powerpoint/2010/main" val="3420729600"/>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Form 5">
            <a:extLst>
              <a:ext uri="{FF2B5EF4-FFF2-40B4-BE49-F238E27FC236}">
                <a16:creationId xmlns:a16="http://schemas.microsoft.com/office/drawing/2014/main" id="{4CD26B52-096C-C938-9595-F206A8D69C5A}"/>
              </a:ext>
            </a:extLst>
          </p:cNvPr>
          <p:cNvSpPr/>
          <p:nvPr/>
        </p:nvSpPr>
        <p:spPr>
          <a:xfrm>
            <a:off x="4264572" y="1597572"/>
            <a:ext cx="3662855" cy="3662855"/>
          </a:xfrm>
          <a:custGeom>
            <a:avLst/>
            <a:gdLst>
              <a:gd name="connsiteX0" fmla="*/ 0 w 3005666"/>
              <a:gd name="connsiteY0" fmla="*/ 1502833 h 3005666"/>
              <a:gd name="connsiteX1" fmla="*/ 1502833 w 3005666"/>
              <a:gd name="connsiteY1" fmla="*/ 0 h 3005666"/>
              <a:gd name="connsiteX2" fmla="*/ 3005666 w 3005666"/>
              <a:gd name="connsiteY2" fmla="*/ 1502833 h 3005666"/>
              <a:gd name="connsiteX3" fmla="*/ 1502833 w 3005666"/>
              <a:gd name="connsiteY3" fmla="*/ 3005666 h 3005666"/>
              <a:gd name="connsiteX4" fmla="*/ 0 w 3005666"/>
              <a:gd name="connsiteY4" fmla="*/ 1502833 h 300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5666" h="3005666">
                <a:moveTo>
                  <a:pt x="0" y="1502833"/>
                </a:moveTo>
                <a:cubicBezTo>
                  <a:pt x="0" y="672841"/>
                  <a:pt x="672841" y="0"/>
                  <a:pt x="1502833" y="0"/>
                </a:cubicBezTo>
                <a:cubicBezTo>
                  <a:pt x="2332825" y="0"/>
                  <a:pt x="3005666" y="672841"/>
                  <a:pt x="3005666" y="1502833"/>
                </a:cubicBezTo>
                <a:cubicBezTo>
                  <a:pt x="3005666" y="2332825"/>
                  <a:pt x="2332825" y="3005666"/>
                  <a:pt x="1502833" y="3005666"/>
                </a:cubicBezTo>
                <a:cubicBezTo>
                  <a:pt x="672841" y="3005666"/>
                  <a:pt x="0" y="2332825"/>
                  <a:pt x="0" y="1502833"/>
                </a:cubicBezTo>
                <a:close/>
              </a:path>
            </a:pathLst>
          </a:custGeom>
          <a:solidFill>
            <a:schemeClr val="tx1"/>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74460" tIns="474460" rIns="474460" bIns="474460" numCol="1" spcCol="1270" anchor="ctr" anchorCtr="0">
            <a:noAutofit/>
          </a:bodyPr>
          <a:lstStyle/>
          <a:p>
            <a:pPr marL="0" lvl="0" indent="0" algn="ctr" defTabSz="1200150">
              <a:lnSpc>
                <a:spcPct val="90000"/>
              </a:lnSpc>
              <a:spcBef>
                <a:spcPct val="0"/>
              </a:spcBef>
              <a:spcAft>
                <a:spcPct val="35000"/>
              </a:spcAft>
              <a:buNone/>
            </a:pPr>
            <a:r>
              <a:rPr lang="de-DE" sz="2800" b="1" kern="1200" cap="all" dirty="0">
                <a:solidFill>
                  <a:schemeClr val="bg1"/>
                </a:solidFill>
              </a:rPr>
              <a:t>Persönlichkeit</a:t>
            </a:r>
          </a:p>
        </p:txBody>
      </p:sp>
      <p:sp>
        <p:nvSpPr>
          <p:cNvPr id="8" name="Freihandform: Form 7">
            <a:extLst>
              <a:ext uri="{FF2B5EF4-FFF2-40B4-BE49-F238E27FC236}">
                <a16:creationId xmlns:a16="http://schemas.microsoft.com/office/drawing/2014/main" id="{6E28BC7D-B59E-5D24-6A2F-B20CA8D1AB6B}"/>
              </a:ext>
            </a:extLst>
          </p:cNvPr>
          <p:cNvSpPr/>
          <p:nvPr/>
        </p:nvSpPr>
        <p:spPr>
          <a:xfrm>
            <a:off x="5180287" y="127924"/>
            <a:ext cx="1831428" cy="1831428"/>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chemeClr val="bg1"/>
          </a:solidFill>
          <a:ln w="76200">
            <a:solidFill>
              <a:srgbClr val="7030A0"/>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0" tIns="236595" rIns="36000" bIns="236595" numCol="1" spcCol="1270" anchor="ctr" anchorCtr="0">
            <a:noAutofit/>
          </a:bodyPr>
          <a:lstStyle/>
          <a:p>
            <a:pPr marL="0" lvl="0" indent="0" algn="ctr" defTabSz="577850">
              <a:lnSpc>
                <a:spcPct val="90000"/>
              </a:lnSpc>
              <a:spcBef>
                <a:spcPct val="0"/>
              </a:spcBef>
              <a:spcAft>
                <a:spcPct val="35000"/>
              </a:spcAft>
              <a:buNone/>
            </a:pPr>
            <a:r>
              <a:rPr lang="de-DE" sz="2000" b="1" kern="1200" dirty="0">
                <a:solidFill>
                  <a:sysClr val="windowText" lastClr="000000"/>
                </a:solidFill>
              </a:rPr>
              <a:t>Familie</a:t>
            </a:r>
          </a:p>
        </p:txBody>
      </p:sp>
      <p:sp>
        <p:nvSpPr>
          <p:cNvPr id="9" name="Freihandform: Form 8">
            <a:extLst>
              <a:ext uri="{FF2B5EF4-FFF2-40B4-BE49-F238E27FC236}">
                <a16:creationId xmlns:a16="http://schemas.microsoft.com/office/drawing/2014/main" id="{156BB88B-E726-2860-D496-1906B0EE55D5}"/>
              </a:ext>
            </a:extLst>
          </p:cNvPr>
          <p:cNvSpPr/>
          <p:nvPr/>
        </p:nvSpPr>
        <p:spPr>
          <a:xfrm>
            <a:off x="6866992" y="826580"/>
            <a:ext cx="1831428" cy="1831428"/>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chemeClr val="bg1"/>
          </a:solidFill>
          <a:ln w="76200">
            <a:solidFill>
              <a:srgbClr val="002060"/>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0" tIns="236595" rIns="36000" bIns="236595" numCol="1" spcCol="1270" anchor="ctr" anchorCtr="0">
            <a:noAutofit/>
          </a:bodyPr>
          <a:lstStyle/>
          <a:p>
            <a:pPr marL="0" lvl="0" indent="0" algn="ctr" defTabSz="577850">
              <a:lnSpc>
                <a:spcPct val="90000"/>
              </a:lnSpc>
              <a:spcBef>
                <a:spcPct val="0"/>
              </a:spcBef>
              <a:spcAft>
                <a:spcPct val="35000"/>
              </a:spcAft>
              <a:buNone/>
            </a:pPr>
            <a:r>
              <a:rPr lang="de-DE" sz="2000" b="1" kern="1200">
                <a:solidFill>
                  <a:sysClr val="windowText" lastClr="000000"/>
                </a:solidFill>
              </a:rPr>
              <a:t>Beruf</a:t>
            </a:r>
          </a:p>
        </p:txBody>
      </p:sp>
      <p:sp>
        <p:nvSpPr>
          <p:cNvPr id="10" name="Freihandform: Form 9">
            <a:extLst>
              <a:ext uri="{FF2B5EF4-FFF2-40B4-BE49-F238E27FC236}">
                <a16:creationId xmlns:a16="http://schemas.microsoft.com/office/drawing/2014/main" id="{23FE7DD3-198B-2795-9A10-13BB52D475C5}"/>
              </a:ext>
            </a:extLst>
          </p:cNvPr>
          <p:cNvSpPr/>
          <p:nvPr/>
        </p:nvSpPr>
        <p:spPr>
          <a:xfrm>
            <a:off x="7565648" y="2513286"/>
            <a:ext cx="1831428" cy="1831428"/>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chemeClr val="bg1"/>
          </a:solidFill>
          <a:ln w="76200">
            <a:solidFill>
              <a:srgbClr val="0070C0"/>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0" tIns="236595" rIns="36000" bIns="236595" numCol="1" spcCol="1270" anchor="ctr" anchorCtr="0">
            <a:noAutofit/>
          </a:bodyPr>
          <a:lstStyle/>
          <a:p>
            <a:pPr marL="0" lvl="0" indent="0" algn="ctr" defTabSz="577850">
              <a:lnSpc>
                <a:spcPct val="90000"/>
              </a:lnSpc>
              <a:spcBef>
                <a:spcPct val="0"/>
              </a:spcBef>
              <a:spcAft>
                <a:spcPct val="35000"/>
              </a:spcAft>
              <a:buNone/>
            </a:pPr>
            <a:r>
              <a:rPr lang="de-DE" sz="2000" b="1" kern="1200">
                <a:solidFill>
                  <a:sysClr val="windowText" lastClr="000000"/>
                </a:solidFill>
              </a:rPr>
              <a:t>Alter</a:t>
            </a:r>
          </a:p>
        </p:txBody>
      </p:sp>
      <p:sp>
        <p:nvSpPr>
          <p:cNvPr id="11" name="Freihandform: Form 10">
            <a:extLst>
              <a:ext uri="{FF2B5EF4-FFF2-40B4-BE49-F238E27FC236}">
                <a16:creationId xmlns:a16="http://schemas.microsoft.com/office/drawing/2014/main" id="{0472F930-2D11-B069-3CF6-0E0852731149}"/>
              </a:ext>
            </a:extLst>
          </p:cNvPr>
          <p:cNvSpPr/>
          <p:nvPr/>
        </p:nvSpPr>
        <p:spPr>
          <a:xfrm>
            <a:off x="6866992" y="4199991"/>
            <a:ext cx="1831428" cy="1831428"/>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chemeClr val="bg1"/>
          </a:solidFill>
          <a:ln w="76200">
            <a:solidFill>
              <a:srgbClr val="00B0F0"/>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0" tIns="236595" rIns="36000" bIns="236595" numCol="1" spcCol="1270" anchor="ctr" anchorCtr="0">
            <a:noAutofit/>
          </a:bodyPr>
          <a:lstStyle/>
          <a:p>
            <a:pPr marL="0" lvl="0" indent="0" algn="ctr" defTabSz="577850">
              <a:lnSpc>
                <a:spcPct val="90000"/>
              </a:lnSpc>
              <a:spcBef>
                <a:spcPct val="0"/>
              </a:spcBef>
              <a:spcAft>
                <a:spcPct val="35000"/>
              </a:spcAft>
              <a:buNone/>
            </a:pPr>
            <a:r>
              <a:rPr lang="de-DE" sz="2000" b="1" kern="1200">
                <a:solidFill>
                  <a:sysClr val="windowText" lastClr="000000"/>
                </a:solidFill>
              </a:rPr>
              <a:t>Freundeskreis</a:t>
            </a:r>
          </a:p>
        </p:txBody>
      </p:sp>
      <p:sp>
        <p:nvSpPr>
          <p:cNvPr id="12" name="Freihandform: Form 11">
            <a:extLst>
              <a:ext uri="{FF2B5EF4-FFF2-40B4-BE49-F238E27FC236}">
                <a16:creationId xmlns:a16="http://schemas.microsoft.com/office/drawing/2014/main" id="{09975820-9BFF-F97E-00D2-F2193A49AFF2}"/>
              </a:ext>
            </a:extLst>
          </p:cNvPr>
          <p:cNvSpPr/>
          <p:nvPr/>
        </p:nvSpPr>
        <p:spPr>
          <a:xfrm>
            <a:off x="5180287" y="4898648"/>
            <a:ext cx="1831428" cy="1831428"/>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chemeClr val="bg1"/>
          </a:solidFill>
          <a:ln w="76200">
            <a:solidFill>
              <a:srgbClr val="00B050"/>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0" tIns="236595" rIns="36000" bIns="236595" numCol="1" spcCol="1270" anchor="ctr" anchorCtr="0">
            <a:noAutofit/>
          </a:bodyPr>
          <a:lstStyle/>
          <a:p>
            <a:pPr marL="0" lvl="0" indent="0" algn="ctr" defTabSz="577850">
              <a:lnSpc>
                <a:spcPct val="90000"/>
              </a:lnSpc>
              <a:spcBef>
                <a:spcPct val="0"/>
              </a:spcBef>
              <a:spcAft>
                <a:spcPct val="35000"/>
              </a:spcAft>
              <a:buNone/>
            </a:pPr>
            <a:r>
              <a:rPr lang="de-DE" sz="2000" b="1" kern="1200">
                <a:solidFill>
                  <a:sysClr val="windowText" lastClr="000000"/>
                </a:solidFill>
              </a:rPr>
              <a:t>Nationalität</a:t>
            </a:r>
          </a:p>
        </p:txBody>
      </p:sp>
      <p:sp>
        <p:nvSpPr>
          <p:cNvPr id="13" name="Freihandform: Form 12">
            <a:extLst>
              <a:ext uri="{FF2B5EF4-FFF2-40B4-BE49-F238E27FC236}">
                <a16:creationId xmlns:a16="http://schemas.microsoft.com/office/drawing/2014/main" id="{B9A1729E-A7F4-98D5-0346-9BF7D3A3A5C0}"/>
              </a:ext>
            </a:extLst>
          </p:cNvPr>
          <p:cNvSpPr/>
          <p:nvPr/>
        </p:nvSpPr>
        <p:spPr>
          <a:xfrm>
            <a:off x="3493581" y="4199991"/>
            <a:ext cx="1831428" cy="1831428"/>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chemeClr val="bg1"/>
          </a:solidFill>
          <a:ln w="76200">
            <a:solidFill>
              <a:srgbClr val="92D050"/>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0" tIns="236595" rIns="36000" bIns="236595" numCol="1" spcCol="1270" anchor="ctr" anchorCtr="0">
            <a:noAutofit/>
          </a:bodyPr>
          <a:lstStyle/>
          <a:p>
            <a:pPr marL="0" lvl="0" indent="0" algn="ctr" defTabSz="577850">
              <a:lnSpc>
                <a:spcPct val="90000"/>
              </a:lnSpc>
              <a:spcBef>
                <a:spcPct val="0"/>
              </a:spcBef>
              <a:spcAft>
                <a:spcPct val="35000"/>
              </a:spcAft>
              <a:buNone/>
            </a:pPr>
            <a:r>
              <a:rPr lang="de-DE" sz="2000" b="1" kern="1200">
                <a:solidFill>
                  <a:sysClr val="windowText" lastClr="000000"/>
                </a:solidFill>
              </a:rPr>
              <a:t>Geschlecht</a:t>
            </a:r>
          </a:p>
        </p:txBody>
      </p:sp>
      <p:sp>
        <p:nvSpPr>
          <p:cNvPr id="14" name="Freihandform: Form 13">
            <a:extLst>
              <a:ext uri="{FF2B5EF4-FFF2-40B4-BE49-F238E27FC236}">
                <a16:creationId xmlns:a16="http://schemas.microsoft.com/office/drawing/2014/main" id="{DD31674F-77A2-2D4A-F6D3-65400C9D02AF}"/>
              </a:ext>
            </a:extLst>
          </p:cNvPr>
          <p:cNvSpPr/>
          <p:nvPr/>
        </p:nvSpPr>
        <p:spPr>
          <a:xfrm>
            <a:off x="2794924" y="2513286"/>
            <a:ext cx="1831428" cy="1831428"/>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chemeClr val="bg1"/>
          </a:solidFill>
          <a:ln w="76200">
            <a:solidFill>
              <a:srgbClr val="EB8907"/>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0" tIns="236595" rIns="36000" bIns="236595" numCol="1" spcCol="1270" anchor="ctr" anchorCtr="0">
            <a:noAutofit/>
          </a:bodyPr>
          <a:lstStyle/>
          <a:p>
            <a:pPr marL="0" lvl="0" indent="0" algn="ctr" defTabSz="577850">
              <a:lnSpc>
                <a:spcPct val="90000"/>
              </a:lnSpc>
              <a:spcBef>
                <a:spcPct val="0"/>
              </a:spcBef>
              <a:spcAft>
                <a:spcPct val="35000"/>
              </a:spcAft>
              <a:buNone/>
            </a:pPr>
            <a:r>
              <a:rPr lang="de-DE" sz="2000" b="1" kern="1200">
                <a:solidFill>
                  <a:sysClr val="windowText" lastClr="000000"/>
                </a:solidFill>
              </a:rPr>
              <a:t>Werte</a:t>
            </a:r>
          </a:p>
        </p:txBody>
      </p:sp>
      <p:sp>
        <p:nvSpPr>
          <p:cNvPr id="15" name="Freihandform: Form 14">
            <a:extLst>
              <a:ext uri="{FF2B5EF4-FFF2-40B4-BE49-F238E27FC236}">
                <a16:creationId xmlns:a16="http://schemas.microsoft.com/office/drawing/2014/main" id="{0C47A140-71F7-23CE-67C5-1E6DC8C2DED2}"/>
              </a:ext>
            </a:extLst>
          </p:cNvPr>
          <p:cNvSpPr/>
          <p:nvPr/>
        </p:nvSpPr>
        <p:spPr>
          <a:xfrm>
            <a:off x="3493581" y="826580"/>
            <a:ext cx="1831428" cy="1831428"/>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solidFill>
            <a:schemeClr val="bg1"/>
          </a:solidFill>
          <a:ln w="76200">
            <a:solidFill>
              <a:srgbClr val="C00000"/>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0" tIns="236595" rIns="36000" bIns="236595" numCol="1" spcCol="1270" anchor="ctr" anchorCtr="0">
            <a:noAutofit/>
          </a:bodyPr>
          <a:lstStyle/>
          <a:p>
            <a:pPr marL="0" lvl="0" indent="0" algn="ctr" defTabSz="577850">
              <a:lnSpc>
                <a:spcPct val="90000"/>
              </a:lnSpc>
              <a:spcBef>
                <a:spcPct val="0"/>
              </a:spcBef>
              <a:spcAft>
                <a:spcPct val="35000"/>
              </a:spcAft>
              <a:buNone/>
            </a:pPr>
            <a:r>
              <a:rPr lang="de-DE" sz="2000" b="1" kern="1200">
                <a:solidFill>
                  <a:sysClr val="windowText" lastClr="000000"/>
                </a:solidFill>
              </a:rPr>
              <a:t>Freizeit</a:t>
            </a:r>
          </a:p>
        </p:txBody>
      </p:sp>
    </p:spTree>
    <p:extLst>
      <p:ext uri="{BB962C8B-B14F-4D97-AF65-F5344CB8AC3E}">
        <p14:creationId xmlns:p14="http://schemas.microsoft.com/office/powerpoint/2010/main" val="35500581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3" fill="hold" grpId="0" nodeType="after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2" fill="hold" grpId="0" nodeType="afterEffect">
                                  <p:stCondLst>
                                    <p:cond delay="1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6" fill="hold" grpId="0" nodeType="afterEffect">
                                  <p:stCondLst>
                                    <p:cond delay="10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6000"/>
                            </p:stCondLst>
                            <p:childTnLst>
                              <p:par>
                                <p:cTn id="25" presetID="2" presetClass="entr" presetSubtype="4"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7500"/>
                            </p:stCondLst>
                            <p:childTnLst>
                              <p:par>
                                <p:cTn id="30" presetID="2" presetClass="entr" presetSubtype="12" fill="hold" grpId="0" nodeType="afterEffect">
                                  <p:stCondLst>
                                    <p:cond delay="10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par>
                          <p:cTn id="34" fill="hold">
                            <p:stCondLst>
                              <p:cond delay="9000"/>
                            </p:stCondLst>
                            <p:childTnLst>
                              <p:par>
                                <p:cTn id="35" presetID="2" presetClass="entr" presetSubtype="8" fill="hold" grpId="0"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p:stCondLst>
                              <p:cond delay="10500"/>
                            </p:stCondLst>
                            <p:childTnLst>
                              <p:par>
                                <p:cTn id="40" presetID="2" presetClass="entr" presetSubtype="9" fill="hold" grpId="0" nodeType="afterEffect">
                                  <p:stCondLst>
                                    <p:cond delay="100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2690413" y="1920955"/>
            <a:ext cx="2294346" cy="22943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EA689C49-A850-981D-9AD5-2A6E08340B61}"/>
              </a:ext>
            </a:extLst>
          </p:cNvPr>
          <p:cNvSpPr txBox="1"/>
          <p:nvPr/>
        </p:nvSpPr>
        <p:spPr>
          <a:xfrm>
            <a:off x="0" y="5039832"/>
            <a:ext cx="12192000" cy="1015663"/>
          </a:xfrm>
          <a:prstGeom prst="rect">
            <a:avLst/>
          </a:prstGeom>
          <a:noFill/>
        </p:spPr>
        <p:txBody>
          <a:bodyPr wrap="square" rtlCol="0">
            <a:spAutoFit/>
          </a:bodyPr>
          <a:lstStyle/>
          <a:p>
            <a:pPr algn="ctr"/>
            <a:r>
              <a:rPr lang="de-DE" sz="6000"/>
              <a:t>Jederzeit</a:t>
            </a:r>
            <a:r>
              <a:rPr lang="de-DE" sz="6000" b="1"/>
              <a:t> nachfragen!</a:t>
            </a:r>
            <a:endParaRPr lang="de-DE" sz="6000"/>
          </a:p>
        </p:txBody>
      </p:sp>
      <p:sp>
        <p:nvSpPr>
          <p:cNvPr id="4" name="Textfeld 3">
            <a:extLst>
              <a:ext uri="{FF2B5EF4-FFF2-40B4-BE49-F238E27FC236}">
                <a16:creationId xmlns:a16="http://schemas.microsoft.com/office/drawing/2014/main" id="{49B02AD5-54B9-51A7-44E1-C9F00BA6B5FF}"/>
              </a:ext>
            </a:extLst>
          </p:cNvPr>
          <p:cNvSpPr txBox="1"/>
          <p:nvPr/>
        </p:nvSpPr>
        <p:spPr>
          <a:xfrm>
            <a:off x="-12192000" y="5039831"/>
            <a:ext cx="12192000" cy="1015663"/>
          </a:xfrm>
          <a:prstGeom prst="rect">
            <a:avLst/>
          </a:prstGeom>
          <a:noFill/>
        </p:spPr>
        <p:txBody>
          <a:bodyPr wrap="square" rtlCol="0">
            <a:spAutoFit/>
          </a:bodyPr>
          <a:lstStyle/>
          <a:p>
            <a:pPr algn="ctr"/>
            <a:r>
              <a:rPr lang="de-DE" sz="6000" b="1"/>
              <a:t>Pausen</a:t>
            </a:r>
            <a:r>
              <a:rPr lang="de-DE" sz="6000"/>
              <a:t>regelung</a:t>
            </a:r>
          </a:p>
        </p:txBody>
      </p:sp>
      <p:sp>
        <p:nvSpPr>
          <p:cNvPr id="6" name="Textfeld 5">
            <a:extLst>
              <a:ext uri="{FF2B5EF4-FFF2-40B4-BE49-F238E27FC236}">
                <a16:creationId xmlns:a16="http://schemas.microsoft.com/office/drawing/2014/main" id="{96F0CE6C-B094-C62F-62BB-8DA6F0C9A89D}"/>
              </a:ext>
            </a:extLst>
          </p:cNvPr>
          <p:cNvSpPr txBox="1"/>
          <p:nvPr/>
        </p:nvSpPr>
        <p:spPr>
          <a:xfrm>
            <a:off x="12192000" y="5039830"/>
            <a:ext cx="12192000" cy="1015663"/>
          </a:xfrm>
          <a:prstGeom prst="rect">
            <a:avLst/>
          </a:prstGeom>
          <a:noFill/>
        </p:spPr>
        <p:txBody>
          <a:bodyPr wrap="square" rtlCol="0">
            <a:spAutoFit/>
          </a:bodyPr>
          <a:lstStyle/>
          <a:p>
            <a:pPr algn="ctr"/>
            <a:r>
              <a:rPr lang="de-DE" sz="6000" b="1"/>
              <a:t>Rollen</a:t>
            </a:r>
            <a:r>
              <a:rPr lang="de-DE" sz="6000"/>
              <a:t>klärung</a:t>
            </a:r>
          </a:p>
        </p:txBody>
      </p:sp>
    </p:spTree>
    <p:extLst>
      <p:ext uri="{BB962C8B-B14F-4D97-AF65-F5344CB8AC3E}">
        <p14:creationId xmlns:p14="http://schemas.microsoft.com/office/powerpoint/2010/main" val="77638694"/>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fik 10" descr="Löwen kuscheln">
            <a:extLst>
              <a:ext uri="{FF2B5EF4-FFF2-40B4-BE49-F238E27FC236}">
                <a16:creationId xmlns:a16="http://schemas.microsoft.com/office/drawing/2014/main" id="{9E595F82-E1DD-D0C8-9ED7-A22F126851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9548"/>
            <a:ext cx="12192000" cy="8112722"/>
          </a:xfrm>
          <a:prstGeom prst="rect">
            <a:avLst/>
          </a:prstGeom>
        </p:spPr>
      </p:pic>
      <p:sp>
        <p:nvSpPr>
          <p:cNvPr id="7" name="Textfeld 6">
            <a:extLst>
              <a:ext uri="{FF2B5EF4-FFF2-40B4-BE49-F238E27FC236}">
                <a16:creationId xmlns:a16="http://schemas.microsoft.com/office/drawing/2014/main" id="{33BB3BDC-566B-7431-EDC1-E1AAFE14453D}"/>
              </a:ext>
            </a:extLst>
          </p:cNvPr>
          <p:cNvSpPr txBox="1"/>
          <p:nvPr/>
        </p:nvSpPr>
        <p:spPr>
          <a:xfrm>
            <a:off x="589190" y="4727726"/>
            <a:ext cx="10129610" cy="2130274"/>
          </a:xfrm>
          <a:prstGeom prst="roundRect">
            <a:avLst/>
          </a:prstGeom>
        </p:spPr>
        <p:txBody>
          <a:bodyPr vert="horz" lIns="91440" tIns="45720" rIns="91440" bIns="45720" rtlCol="0">
            <a:normAutofit/>
          </a:bodyPr>
          <a:lstStyle/>
          <a:p>
            <a:pPr>
              <a:lnSpc>
                <a:spcPct val="90000"/>
              </a:lnSpc>
              <a:spcBef>
                <a:spcPct val="0"/>
              </a:spcBef>
              <a:spcAft>
                <a:spcPts val="600"/>
              </a:spcAft>
            </a:pPr>
            <a:r>
              <a:rPr lang="en-US" sz="12500" dirty="0">
                <a:solidFill>
                  <a:schemeClr val="bg1"/>
                </a:solidFill>
              </a:rPr>
              <a:t>Eure</a:t>
            </a:r>
            <a:r>
              <a:rPr lang="en-US" sz="12500" b="1" dirty="0">
                <a:solidFill>
                  <a:schemeClr val="bg1"/>
                </a:solidFill>
              </a:rPr>
              <a:t> </a:t>
            </a:r>
            <a:r>
              <a:rPr lang="en-US" sz="12500" b="1" dirty="0" err="1">
                <a:solidFill>
                  <a:schemeClr val="bg1"/>
                </a:solidFill>
              </a:rPr>
              <a:t>Stärken</a:t>
            </a:r>
            <a:endParaRPr lang="en-US" sz="12500" b="1" dirty="0">
              <a:solidFill>
                <a:schemeClr val="bg1"/>
              </a:solidFill>
            </a:endParaRPr>
          </a:p>
        </p:txBody>
      </p:sp>
      <p:sp>
        <p:nvSpPr>
          <p:cNvPr id="12" name="Rechteck 11">
            <a:extLst>
              <a:ext uri="{FF2B5EF4-FFF2-40B4-BE49-F238E27FC236}">
                <a16:creationId xmlns:a16="http://schemas.microsoft.com/office/drawing/2014/main" id="{99A06074-E6A5-975F-3EB6-DCFA33A9E4B5}"/>
              </a:ext>
            </a:extLst>
          </p:cNvPr>
          <p:cNvSpPr/>
          <p:nvPr/>
        </p:nvSpPr>
        <p:spPr>
          <a:xfrm rot="-60000">
            <a:off x="-762000" y="-431800"/>
            <a:ext cx="135001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067362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F9380-4146-DB98-E124-E48DBC16B303}"/>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C9FD5737-1F40-18C6-4036-0D6B5377BBB1}"/>
              </a:ext>
            </a:extLst>
          </p:cNvPr>
          <p:cNvSpPr txBox="1"/>
          <p:nvPr/>
        </p:nvSpPr>
        <p:spPr>
          <a:xfrm>
            <a:off x="0" y="1733550"/>
            <a:ext cx="12192000" cy="1862048"/>
          </a:xfrm>
          <a:prstGeom prst="rect">
            <a:avLst/>
          </a:prstGeom>
          <a:noFill/>
        </p:spPr>
        <p:txBody>
          <a:bodyPr wrap="square" rtlCol="0">
            <a:spAutoFit/>
          </a:bodyPr>
          <a:lstStyle/>
          <a:p>
            <a:pPr algn="ctr"/>
            <a:r>
              <a:rPr lang="de-DE" sz="11500" cap="all" dirty="0">
                <a:latin typeface="Titillium Web black" panose="00000A00000000000000" pitchFamily="2" charset="0"/>
              </a:rPr>
              <a:t>Arbeitsphase</a:t>
            </a:r>
            <a:endParaRPr lang="de-DE" sz="1400" cap="all" dirty="0">
              <a:latin typeface="Titillium Web black" panose="00000A00000000000000" pitchFamily="2" charset="0"/>
            </a:endParaRPr>
          </a:p>
        </p:txBody>
      </p:sp>
    </p:spTree>
    <p:extLst>
      <p:ext uri="{BB962C8B-B14F-4D97-AF65-F5344CB8AC3E}">
        <p14:creationId xmlns:p14="http://schemas.microsoft.com/office/powerpoint/2010/main" val="173341650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E4157-F00D-219F-57B6-3C5AEF882F13}"/>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0DDF0B71-B1C4-0275-075B-A4EF64F2C5FE}"/>
              </a:ext>
            </a:extLst>
          </p:cNvPr>
          <p:cNvSpPr txBox="1"/>
          <p:nvPr/>
        </p:nvSpPr>
        <p:spPr>
          <a:xfrm>
            <a:off x="275771" y="362776"/>
            <a:ext cx="11640457" cy="6132448"/>
          </a:xfrm>
          <a:prstGeom prst="rect">
            <a:avLst/>
          </a:prstGeom>
          <a:noFill/>
        </p:spPr>
        <p:txBody>
          <a:bodyPr wrap="square" rtlCol="0">
            <a:spAutoFit/>
          </a:bodyPr>
          <a:lstStyle/>
          <a:p>
            <a:pPr marL="342900">
              <a:lnSpc>
                <a:spcPct val="150000"/>
              </a:lnSpc>
              <a:spcAft>
                <a:spcPts val="1800"/>
              </a:spcAft>
            </a:pPr>
            <a:r>
              <a:rPr lang="de-DE" sz="2800" b="1" kern="12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Was hat das bis hier Besprochene mit mir zu tun?</a:t>
            </a:r>
            <a:endParaRPr lang="de-DE" sz="2800" dirty="0">
              <a:effectLst/>
            </a:endParaRPr>
          </a:p>
          <a:p>
            <a:pPr marL="342900">
              <a:lnSpc>
                <a:spcPct val="150000"/>
              </a:lnSpc>
              <a:spcAft>
                <a:spcPts val="1800"/>
              </a:spcAft>
            </a:pPr>
            <a:r>
              <a:rPr lang="de-DE" sz="2800" b="1" kern="12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Warum sollte ich mich auch ohne eigene Diskriminierungserfahrungen gegen Diskriminierung engagieren?</a:t>
            </a:r>
            <a:endParaRPr lang="de-DE" sz="2800" dirty="0">
              <a:effectLst/>
            </a:endParaRPr>
          </a:p>
          <a:p>
            <a:pPr marL="342900">
              <a:lnSpc>
                <a:spcPct val="150000"/>
              </a:lnSpc>
              <a:spcAft>
                <a:spcPts val="1800"/>
              </a:spcAft>
            </a:pPr>
            <a:r>
              <a:rPr lang="de-DE" sz="2800" b="1" kern="12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Wie kann ich mich engagieren? Welche Möglichkeiten habe ich, mich gegen Benachteiligung und Diskriminierung einzubringen?</a:t>
            </a:r>
            <a:endParaRPr lang="de-DE" sz="2800" dirty="0">
              <a:effectLst/>
            </a:endParaRPr>
          </a:p>
          <a:p>
            <a:pPr marL="342900">
              <a:lnSpc>
                <a:spcPct val="150000"/>
              </a:lnSpc>
              <a:spcAft>
                <a:spcPts val="1800"/>
              </a:spcAft>
            </a:pPr>
            <a:r>
              <a:rPr lang="de-DE" sz="2800" b="1" kern="12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Wo kann ich mich einbringen (Arbeit/</a:t>
            </a:r>
            <a:r>
              <a:rPr lang="de-DE" sz="2800" b="1" kern="1200" dirty="0" err="1">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Social</a:t>
            </a:r>
            <a:r>
              <a:rPr lang="de-DE" sz="2800" b="1" kern="12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 Media/</a:t>
            </a:r>
            <a:r>
              <a:rPr lang="de-DE" sz="2800" b="1" kern="1200" dirty="0" err="1">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Freund:innen</a:t>
            </a:r>
            <a:r>
              <a:rPr lang="de-DE" sz="2800" b="1" kern="12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 und Bekannte, etc.)?</a:t>
            </a:r>
            <a:endParaRPr lang="de-DE" sz="2800" dirty="0">
              <a:effectLst/>
            </a:endParaRPr>
          </a:p>
          <a:p>
            <a:pPr marL="342900">
              <a:lnSpc>
                <a:spcPct val="150000"/>
              </a:lnSpc>
              <a:spcAft>
                <a:spcPts val="1800"/>
              </a:spcAft>
            </a:pPr>
            <a:r>
              <a:rPr lang="de-DE" sz="2800" b="1" kern="12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Was passiert, wenn wir Diskriminierung ignorieren?</a:t>
            </a:r>
            <a:endParaRPr lang="de-DE" sz="2800" dirty="0">
              <a:effectLst/>
            </a:endParaRPr>
          </a:p>
        </p:txBody>
      </p:sp>
    </p:spTree>
    <p:extLst>
      <p:ext uri="{BB962C8B-B14F-4D97-AF65-F5344CB8AC3E}">
        <p14:creationId xmlns:p14="http://schemas.microsoft.com/office/powerpoint/2010/main" val="222335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anim calcmode="lin" valueType="num">
                                      <p:cBhvr>
                                        <p:cTn id="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9" presetClass="emph" presetSubtype="0" grpId="1" nodeType="withEffect">
                                  <p:stCondLst>
                                    <p:cond delay="0"/>
                                  </p:stCondLst>
                                  <p:childTnLst>
                                    <p:set>
                                      <p:cBhvr>
                                        <p:cTn id="11" dur="indefinite"/>
                                        <p:tgtEl>
                                          <p:spTgt spid="4">
                                            <p:txEl>
                                              <p:pRg st="0" end="0"/>
                                            </p:txEl>
                                          </p:spTgt>
                                        </p:tgtEl>
                                        <p:attrNameLst>
                                          <p:attrName>style.opacity</p:attrName>
                                        </p:attrNameLst>
                                      </p:cBhvr>
                                      <p:to>
                                        <p:strVal val="0.25"/>
                                      </p:to>
                                    </p:set>
                                    <p:animEffect filter="image" prLst="opacity: 0.25">
                                      <p:cBhvr rctx="IE">
                                        <p:cTn id="12" dur="indefinite"/>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anim calcmode="lin" valueType="num">
                                      <p:cBhvr>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9" presetClass="emph" presetSubtype="0" grpId="1" nodeType="withEffect">
                                  <p:stCondLst>
                                    <p:cond delay="0"/>
                                  </p:stCondLst>
                                  <p:childTnLst>
                                    <p:set>
                                      <p:cBhvr>
                                        <p:cTn id="21" dur="indefinite"/>
                                        <p:tgtEl>
                                          <p:spTgt spid="4">
                                            <p:txEl>
                                              <p:pRg st="1" end="1"/>
                                            </p:txEl>
                                          </p:spTgt>
                                        </p:tgtEl>
                                        <p:attrNameLst>
                                          <p:attrName>style.opacity</p:attrName>
                                        </p:attrNameLst>
                                      </p:cBhvr>
                                      <p:to>
                                        <p:strVal val="0.25"/>
                                      </p:to>
                                    </p:set>
                                    <p:animEffect filter="image" prLst="opacity: 0.25">
                                      <p:cBhvr rctx="IE">
                                        <p:cTn id="22" dur="indefinite"/>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anim calcmode="lin" valueType="num">
                                      <p:cBhvr>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9" presetClass="emph" presetSubtype="0" grpId="1" nodeType="withEffect">
                                  <p:stCondLst>
                                    <p:cond delay="0"/>
                                  </p:stCondLst>
                                  <p:childTnLst>
                                    <p:set>
                                      <p:cBhvr>
                                        <p:cTn id="31" dur="indefinite"/>
                                        <p:tgtEl>
                                          <p:spTgt spid="4">
                                            <p:txEl>
                                              <p:pRg st="2" end="2"/>
                                            </p:txEl>
                                          </p:spTgt>
                                        </p:tgtEl>
                                        <p:attrNameLst>
                                          <p:attrName>style.opacity</p:attrName>
                                        </p:attrNameLst>
                                      </p:cBhvr>
                                      <p:to>
                                        <p:strVal val="0.25"/>
                                      </p:to>
                                    </p:set>
                                    <p:animEffect filter="image" prLst="opacity: 0.25">
                                      <p:cBhvr rctx="IE">
                                        <p:cTn id="32" dur="indefinite"/>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anim calcmode="lin" valueType="num">
                                      <p:cBhvr>
                                        <p:cTn id="3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4" end="4"/>
                                            </p:txEl>
                                          </p:spTgt>
                                        </p:tgtEl>
                                        <p:attrNameLst>
                                          <p:attrName>ppt_y</p:attrName>
                                        </p:attrNameLst>
                                      </p:cBhvr>
                                      <p:tavLst>
                                        <p:tav tm="0">
                                          <p:val>
                                            <p:strVal val="#ppt_y+.1"/>
                                          </p:val>
                                        </p:tav>
                                        <p:tav tm="100000">
                                          <p:val>
                                            <p:strVal val="#ppt_y"/>
                                          </p:val>
                                        </p:tav>
                                      </p:tavLst>
                                    </p:anim>
                                  </p:childTnLst>
                                </p:cTn>
                              </p:par>
                              <p:par>
                                <p:cTn id="40" presetID="9" presetClass="emph" presetSubtype="0" grpId="1" nodeType="withEffect">
                                  <p:stCondLst>
                                    <p:cond delay="0"/>
                                  </p:stCondLst>
                                  <p:childTnLst>
                                    <p:set>
                                      <p:cBhvr>
                                        <p:cTn id="41" dur="indefinite"/>
                                        <p:tgtEl>
                                          <p:spTgt spid="4">
                                            <p:txEl>
                                              <p:pRg st="3" end="3"/>
                                            </p:txEl>
                                          </p:spTgt>
                                        </p:tgtEl>
                                        <p:attrNameLst>
                                          <p:attrName>style.opacity</p:attrName>
                                        </p:attrNameLst>
                                      </p:cBhvr>
                                      <p:to>
                                        <p:strVal val="0.25"/>
                                      </p:to>
                                    </p:set>
                                    <p:animEffect filter="image" prLst="opacity: 0.25">
                                      <p:cBhvr rctx="IE">
                                        <p:cTn id="42" dur="indefinite"/>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79F3F-BE1E-F0AA-7F82-A3ADFBBB3234}"/>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1B048A69-3C95-E6C5-9532-EAEAEBC5126D}"/>
              </a:ext>
            </a:extLst>
          </p:cNvPr>
          <p:cNvSpPr txBox="1"/>
          <p:nvPr/>
        </p:nvSpPr>
        <p:spPr>
          <a:xfrm>
            <a:off x="275771" y="362776"/>
            <a:ext cx="11640457" cy="6132448"/>
          </a:xfrm>
          <a:prstGeom prst="rect">
            <a:avLst/>
          </a:prstGeom>
          <a:noFill/>
        </p:spPr>
        <p:txBody>
          <a:bodyPr wrap="square" rtlCol="0">
            <a:spAutoFit/>
          </a:bodyPr>
          <a:lstStyle/>
          <a:p>
            <a:pPr marL="342900">
              <a:lnSpc>
                <a:spcPct val="150000"/>
              </a:lnSpc>
              <a:spcAft>
                <a:spcPts val="1800"/>
              </a:spcAft>
            </a:pPr>
            <a:r>
              <a:rPr lang="de-DE" sz="2800" b="1" kern="12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Was hat das bis hier Besprochene mit mir zu tun?</a:t>
            </a:r>
            <a:endParaRPr lang="de-DE" sz="2800" dirty="0">
              <a:effectLst/>
            </a:endParaRPr>
          </a:p>
          <a:p>
            <a:pPr marL="342900">
              <a:lnSpc>
                <a:spcPct val="150000"/>
              </a:lnSpc>
              <a:spcAft>
                <a:spcPts val="1800"/>
              </a:spcAft>
            </a:pPr>
            <a:r>
              <a:rPr lang="de-DE" sz="2800" b="1" kern="12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Warum sollte ich mich auch ohne eigene Diskriminierungserfahrungen gegen Diskriminierung engagieren?</a:t>
            </a:r>
            <a:endParaRPr lang="de-DE" sz="2800" dirty="0">
              <a:effectLst/>
            </a:endParaRPr>
          </a:p>
          <a:p>
            <a:pPr marL="342900">
              <a:lnSpc>
                <a:spcPct val="150000"/>
              </a:lnSpc>
              <a:spcAft>
                <a:spcPts val="1800"/>
              </a:spcAft>
            </a:pPr>
            <a:r>
              <a:rPr lang="de-DE" sz="2800" b="1" kern="12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Wie kann ich mich engagieren? Welche Möglichkeiten habe ich, mich gegen Benachteiligung und Diskriminierung einzubringen?</a:t>
            </a:r>
            <a:endParaRPr lang="de-DE" sz="2800" dirty="0">
              <a:effectLst/>
            </a:endParaRPr>
          </a:p>
          <a:p>
            <a:pPr marL="342900">
              <a:lnSpc>
                <a:spcPct val="150000"/>
              </a:lnSpc>
              <a:spcAft>
                <a:spcPts val="1800"/>
              </a:spcAft>
            </a:pPr>
            <a:r>
              <a:rPr lang="de-DE" sz="2800" b="1" kern="12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Wo kann ich mich einbringen (Arbeit/</a:t>
            </a:r>
            <a:r>
              <a:rPr lang="de-DE" sz="2800" b="1" kern="1200" dirty="0" err="1">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Social</a:t>
            </a:r>
            <a:r>
              <a:rPr lang="de-DE" sz="2800" b="1" kern="12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 Media/</a:t>
            </a:r>
            <a:r>
              <a:rPr lang="de-DE" sz="2800" b="1" kern="1200" dirty="0" err="1">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Freund:innen</a:t>
            </a:r>
            <a:r>
              <a:rPr lang="de-DE" sz="2800" b="1" kern="12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 und Bekannte, etc.)?</a:t>
            </a:r>
            <a:endParaRPr lang="de-DE" sz="2800" dirty="0">
              <a:effectLst/>
            </a:endParaRPr>
          </a:p>
          <a:p>
            <a:pPr marL="342900">
              <a:lnSpc>
                <a:spcPct val="150000"/>
              </a:lnSpc>
              <a:spcAft>
                <a:spcPts val="1800"/>
              </a:spcAft>
            </a:pPr>
            <a:r>
              <a:rPr lang="de-DE" sz="2800" b="1" kern="1200" dirty="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Was passiert, wenn wir Diskriminierung ignorieren?</a:t>
            </a:r>
            <a:endParaRPr lang="de-DE" sz="2800" dirty="0">
              <a:effectLst/>
            </a:endParaRPr>
          </a:p>
        </p:txBody>
      </p:sp>
    </p:spTree>
    <p:extLst>
      <p:ext uri="{BB962C8B-B14F-4D97-AF65-F5344CB8AC3E}">
        <p14:creationId xmlns:p14="http://schemas.microsoft.com/office/powerpoint/2010/main" val="782775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fik 10" descr="Liegendes Löwenjunges">
            <a:extLst>
              <a:ext uri="{FF2B5EF4-FFF2-40B4-BE49-F238E27FC236}">
                <a16:creationId xmlns:a16="http://schemas.microsoft.com/office/drawing/2014/main" id="{9E595F82-E1DD-D0C8-9ED7-A22F126851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77982"/>
            <a:ext cx="12192000" cy="8358496"/>
          </a:xfrm>
          <a:prstGeom prst="rect">
            <a:avLst/>
          </a:prstGeom>
        </p:spPr>
      </p:pic>
      <p:sp>
        <p:nvSpPr>
          <p:cNvPr id="7" name="Textfeld 6">
            <a:extLst>
              <a:ext uri="{FF2B5EF4-FFF2-40B4-BE49-F238E27FC236}">
                <a16:creationId xmlns:a16="http://schemas.microsoft.com/office/drawing/2014/main" id="{33BB3BDC-566B-7431-EDC1-E1AAFE14453D}"/>
              </a:ext>
            </a:extLst>
          </p:cNvPr>
          <p:cNvSpPr txBox="1"/>
          <p:nvPr/>
        </p:nvSpPr>
        <p:spPr>
          <a:xfrm>
            <a:off x="589190" y="4727726"/>
            <a:ext cx="10129610" cy="2130274"/>
          </a:xfrm>
          <a:prstGeom prst="roundRect">
            <a:avLst/>
          </a:prstGeom>
        </p:spPr>
        <p:txBody>
          <a:bodyPr vert="horz" lIns="91440" tIns="45720" rIns="91440" bIns="45720" rtlCol="0">
            <a:normAutofit/>
          </a:bodyPr>
          <a:lstStyle/>
          <a:p>
            <a:pPr>
              <a:lnSpc>
                <a:spcPct val="90000"/>
              </a:lnSpc>
              <a:spcBef>
                <a:spcPct val="0"/>
              </a:spcBef>
              <a:spcAft>
                <a:spcPts val="600"/>
              </a:spcAft>
            </a:pPr>
            <a:r>
              <a:rPr lang="en-US" sz="12500" dirty="0">
                <a:solidFill>
                  <a:schemeClr val="bg1"/>
                </a:solidFill>
              </a:rPr>
              <a:t>Eure</a:t>
            </a:r>
            <a:r>
              <a:rPr lang="en-US" sz="12500" b="1" dirty="0">
                <a:solidFill>
                  <a:schemeClr val="bg1"/>
                </a:solidFill>
              </a:rPr>
              <a:t> </a:t>
            </a:r>
            <a:r>
              <a:rPr lang="en-US" sz="12500" b="1" dirty="0" err="1">
                <a:solidFill>
                  <a:schemeClr val="bg1"/>
                </a:solidFill>
              </a:rPr>
              <a:t>Stärken</a:t>
            </a:r>
            <a:endParaRPr lang="en-US" sz="12500" b="1" dirty="0">
              <a:solidFill>
                <a:schemeClr val="bg1"/>
              </a:solidFill>
            </a:endParaRPr>
          </a:p>
        </p:txBody>
      </p:sp>
      <p:sp>
        <p:nvSpPr>
          <p:cNvPr id="12" name="Rechteck 11">
            <a:extLst>
              <a:ext uri="{FF2B5EF4-FFF2-40B4-BE49-F238E27FC236}">
                <a16:creationId xmlns:a16="http://schemas.microsoft.com/office/drawing/2014/main" id="{99A06074-E6A5-975F-3EB6-DCFA33A9E4B5}"/>
              </a:ext>
            </a:extLst>
          </p:cNvPr>
          <p:cNvSpPr/>
          <p:nvPr/>
        </p:nvSpPr>
        <p:spPr>
          <a:xfrm rot="-60000">
            <a:off x="-762000" y="-431800"/>
            <a:ext cx="135001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22977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4446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4948827" y="1920955"/>
            <a:ext cx="2294346" cy="22943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a:effectLst>
              <a:innerShdw blurRad="63500" dist="50800">
                <a:prstClr val="black">
                  <a:alpha val="50000"/>
                </a:prstClr>
              </a:innerShdw>
            </a:effectLst>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A8C85AE4-0A8E-0DC7-DCF9-E35353974CE5}"/>
              </a:ext>
            </a:extLst>
          </p:cNvPr>
          <p:cNvSpPr txBox="1"/>
          <p:nvPr/>
        </p:nvSpPr>
        <p:spPr>
          <a:xfrm>
            <a:off x="0" y="5039832"/>
            <a:ext cx="12192000" cy="1015663"/>
          </a:xfrm>
          <a:prstGeom prst="rect">
            <a:avLst/>
          </a:prstGeom>
          <a:noFill/>
        </p:spPr>
        <p:txBody>
          <a:bodyPr wrap="square" rtlCol="0">
            <a:spAutoFit/>
          </a:bodyPr>
          <a:lstStyle/>
          <a:p>
            <a:pPr algn="ctr"/>
            <a:r>
              <a:rPr lang="de-DE" sz="6000" b="1"/>
              <a:t>Pausen</a:t>
            </a:r>
            <a:r>
              <a:rPr lang="de-DE" sz="6000"/>
              <a:t>regelung</a:t>
            </a:r>
          </a:p>
        </p:txBody>
      </p:sp>
      <p:sp>
        <p:nvSpPr>
          <p:cNvPr id="4" name="Textfeld 3">
            <a:extLst>
              <a:ext uri="{FF2B5EF4-FFF2-40B4-BE49-F238E27FC236}">
                <a16:creationId xmlns:a16="http://schemas.microsoft.com/office/drawing/2014/main" id="{C30264FB-8078-7806-B956-020E63EB1F03}"/>
              </a:ext>
            </a:extLst>
          </p:cNvPr>
          <p:cNvSpPr txBox="1"/>
          <p:nvPr/>
        </p:nvSpPr>
        <p:spPr>
          <a:xfrm>
            <a:off x="12192000" y="5039832"/>
            <a:ext cx="12192000" cy="1015663"/>
          </a:xfrm>
          <a:prstGeom prst="rect">
            <a:avLst/>
          </a:prstGeom>
          <a:noFill/>
        </p:spPr>
        <p:txBody>
          <a:bodyPr wrap="square" rtlCol="0">
            <a:spAutoFit/>
          </a:bodyPr>
          <a:lstStyle/>
          <a:p>
            <a:pPr algn="ctr"/>
            <a:r>
              <a:rPr lang="de-DE" sz="6000"/>
              <a:t>Jederzeit</a:t>
            </a:r>
            <a:r>
              <a:rPr lang="de-DE" sz="6000" b="1"/>
              <a:t> nachfragen!</a:t>
            </a:r>
            <a:endParaRPr lang="de-DE" sz="6000"/>
          </a:p>
        </p:txBody>
      </p:sp>
      <p:sp>
        <p:nvSpPr>
          <p:cNvPr id="6" name="Textfeld 5">
            <a:extLst>
              <a:ext uri="{FF2B5EF4-FFF2-40B4-BE49-F238E27FC236}">
                <a16:creationId xmlns:a16="http://schemas.microsoft.com/office/drawing/2014/main" id="{F08508A0-2804-F8F8-48DB-52D448B7F7C6}"/>
              </a:ext>
            </a:extLst>
          </p:cNvPr>
          <p:cNvSpPr txBox="1"/>
          <p:nvPr/>
        </p:nvSpPr>
        <p:spPr>
          <a:xfrm>
            <a:off x="-12192000" y="5039832"/>
            <a:ext cx="12192000" cy="1015663"/>
          </a:xfrm>
          <a:prstGeom prst="rect">
            <a:avLst/>
          </a:prstGeom>
          <a:noFill/>
        </p:spPr>
        <p:txBody>
          <a:bodyPr wrap="square" rtlCol="0">
            <a:spAutoFit/>
          </a:bodyPr>
          <a:lstStyle/>
          <a:p>
            <a:pPr algn="ctr"/>
            <a:r>
              <a:rPr lang="de-DE" sz="6000" b="1"/>
              <a:t>Safe </a:t>
            </a:r>
            <a:r>
              <a:rPr lang="de-DE" sz="6000"/>
              <a:t>Space</a:t>
            </a:r>
          </a:p>
        </p:txBody>
      </p:sp>
    </p:spTree>
    <p:extLst>
      <p:ext uri="{BB962C8B-B14F-4D97-AF65-F5344CB8AC3E}">
        <p14:creationId xmlns:p14="http://schemas.microsoft.com/office/powerpoint/2010/main" val="198373599"/>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7207241" y="1920955"/>
            <a:ext cx="2294346" cy="229434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55181"/>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a:effectLst>
              <a:innerShdw blurRad="63500" dist="50800">
                <a:prstClr val="black">
                  <a:alpha val="50000"/>
                </a:prstClr>
              </a:innerShdw>
            </a:effectLst>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a:effectLst>
              <a:innerShdw blurRad="63500" dist="50800">
                <a:prstClr val="black">
                  <a:alpha val="50000"/>
                </a:prstClr>
              </a:innerShdw>
            </a:effectLst>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3A501585-F2B1-380E-BE0B-026648519BF3}"/>
              </a:ext>
            </a:extLst>
          </p:cNvPr>
          <p:cNvSpPr txBox="1"/>
          <p:nvPr/>
        </p:nvSpPr>
        <p:spPr>
          <a:xfrm>
            <a:off x="0" y="5039832"/>
            <a:ext cx="12192000" cy="1015663"/>
          </a:xfrm>
          <a:prstGeom prst="rect">
            <a:avLst/>
          </a:prstGeom>
          <a:noFill/>
        </p:spPr>
        <p:txBody>
          <a:bodyPr wrap="square" rtlCol="0">
            <a:spAutoFit/>
          </a:bodyPr>
          <a:lstStyle/>
          <a:p>
            <a:pPr algn="ctr"/>
            <a:r>
              <a:rPr lang="de-DE" sz="6000" b="1"/>
              <a:t>Safe </a:t>
            </a:r>
            <a:r>
              <a:rPr lang="de-DE" sz="6000"/>
              <a:t>Space</a:t>
            </a:r>
          </a:p>
        </p:txBody>
      </p:sp>
      <p:sp>
        <p:nvSpPr>
          <p:cNvPr id="4" name="Textfeld 3">
            <a:extLst>
              <a:ext uri="{FF2B5EF4-FFF2-40B4-BE49-F238E27FC236}">
                <a16:creationId xmlns:a16="http://schemas.microsoft.com/office/drawing/2014/main" id="{6E79CA72-4A38-D298-F663-1B9833B009ED}"/>
              </a:ext>
            </a:extLst>
          </p:cNvPr>
          <p:cNvSpPr txBox="1"/>
          <p:nvPr/>
        </p:nvSpPr>
        <p:spPr>
          <a:xfrm>
            <a:off x="12192000" y="5039832"/>
            <a:ext cx="12192000" cy="1015663"/>
          </a:xfrm>
          <a:prstGeom prst="rect">
            <a:avLst/>
          </a:prstGeom>
          <a:noFill/>
        </p:spPr>
        <p:txBody>
          <a:bodyPr wrap="square" rtlCol="0">
            <a:spAutoFit/>
          </a:bodyPr>
          <a:lstStyle/>
          <a:p>
            <a:pPr algn="ctr"/>
            <a:r>
              <a:rPr lang="de-DE" sz="6000" b="1"/>
              <a:t>Pausen</a:t>
            </a:r>
            <a:r>
              <a:rPr lang="de-DE" sz="6000"/>
              <a:t>regelung</a:t>
            </a:r>
          </a:p>
        </p:txBody>
      </p:sp>
      <p:sp>
        <p:nvSpPr>
          <p:cNvPr id="6" name="Textfeld 5">
            <a:extLst>
              <a:ext uri="{FF2B5EF4-FFF2-40B4-BE49-F238E27FC236}">
                <a16:creationId xmlns:a16="http://schemas.microsoft.com/office/drawing/2014/main" id="{0B2BF257-8CE1-75C2-454B-81ABFA46B9CC}"/>
              </a:ext>
            </a:extLst>
          </p:cNvPr>
          <p:cNvSpPr txBox="1"/>
          <p:nvPr/>
        </p:nvSpPr>
        <p:spPr>
          <a:xfrm>
            <a:off x="-12215413" y="5039832"/>
            <a:ext cx="12192000" cy="1015663"/>
          </a:xfrm>
          <a:prstGeom prst="rect">
            <a:avLst/>
          </a:prstGeom>
          <a:noFill/>
        </p:spPr>
        <p:txBody>
          <a:bodyPr wrap="square" rtlCol="0">
            <a:spAutoFit/>
          </a:bodyPr>
          <a:lstStyle/>
          <a:p>
            <a:pPr algn="ctr"/>
            <a:r>
              <a:rPr lang="de-DE" sz="6000" b="1"/>
              <a:t>Wohl</a:t>
            </a:r>
            <a:r>
              <a:rPr lang="de-DE" sz="6000"/>
              <a:t>fühlen</a:t>
            </a:r>
          </a:p>
        </p:txBody>
      </p:sp>
    </p:spTree>
    <p:extLst>
      <p:ext uri="{BB962C8B-B14F-4D97-AF65-F5344CB8AC3E}">
        <p14:creationId xmlns:p14="http://schemas.microsoft.com/office/powerpoint/2010/main" val="4290327853"/>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9465655" y="1920955"/>
            <a:ext cx="2294346" cy="229434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a:effectLst>
              <a:innerShdw blurRad="63500" dist="50800">
                <a:prstClr val="black">
                  <a:alpha val="50000"/>
                </a:prstClr>
              </a:innerShdw>
            </a:effectLst>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a:effectLst>
              <a:innerShdw blurRad="63500" dist="50800">
                <a:prstClr val="black">
                  <a:alpha val="50000"/>
                </a:prstClr>
              </a:innerShdw>
            </a:effectLst>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a:effectLst>
              <a:innerShdw blurRad="63500" dist="50800">
                <a:prstClr val="black">
                  <a:alpha val="50000"/>
                </a:prstClr>
              </a:innerShdw>
            </a:effectLst>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3D402C11-C5B7-90B9-4ECD-D8148CE736DB}"/>
              </a:ext>
            </a:extLst>
          </p:cNvPr>
          <p:cNvSpPr txBox="1"/>
          <p:nvPr/>
        </p:nvSpPr>
        <p:spPr>
          <a:xfrm>
            <a:off x="0" y="5039832"/>
            <a:ext cx="12192000" cy="1015663"/>
          </a:xfrm>
          <a:prstGeom prst="rect">
            <a:avLst/>
          </a:prstGeom>
          <a:noFill/>
        </p:spPr>
        <p:txBody>
          <a:bodyPr wrap="square" rtlCol="0">
            <a:spAutoFit/>
          </a:bodyPr>
          <a:lstStyle/>
          <a:p>
            <a:pPr algn="ctr"/>
            <a:r>
              <a:rPr lang="de-DE" sz="6000" b="1"/>
              <a:t>Wohl</a:t>
            </a:r>
            <a:r>
              <a:rPr lang="de-DE" sz="6000"/>
              <a:t>fühlen</a:t>
            </a:r>
          </a:p>
        </p:txBody>
      </p:sp>
      <p:sp>
        <p:nvSpPr>
          <p:cNvPr id="4" name="Textfeld 3">
            <a:extLst>
              <a:ext uri="{FF2B5EF4-FFF2-40B4-BE49-F238E27FC236}">
                <a16:creationId xmlns:a16="http://schemas.microsoft.com/office/drawing/2014/main" id="{96DF08B7-6E33-29B0-810C-C04104A3DA4F}"/>
              </a:ext>
            </a:extLst>
          </p:cNvPr>
          <p:cNvSpPr txBox="1"/>
          <p:nvPr/>
        </p:nvSpPr>
        <p:spPr>
          <a:xfrm>
            <a:off x="12192000" y="5039831"/>
            <a:ext cx="12192000" cy="1015663"/>
          </a:xfrm>
          <a:prstGeom prst="rect">
            <a:avLst/>
          </a:prstGeom>
          <a:noFill/>
        </p:spPr>
        <p:txBody>
          <a:bodyPr wrap="square" rtlCol="0">
            <a:spAutoFit/>
          </a:bodyPr>
          <a:lstStyle/>
          <a:p>
            <a:pPr algn="ctr"/>
            <a:r>
              <a:rPr lang="de-DE" sz="6000" b="1"/>
              <a:t>Safe </a:t>
            </a:r>
            <a:r>
              <a:rPr lang="de-DE" sz="6000"/>
              <a:t>Space</a:t>
            </a:r>
          </a:p>
        </p:txBody>
      </p:sp>
    </p:spTree>
    <p:extLst>
      <p:ext uri="{BB962C8B-B14F-4D97-AF65-F5344CB8AC3E}">
        <p14:creationId xmlns:p14="http://schemas.microsoft.com/office/powerpoint/2010/main" val="1749423627"/>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31331"/>
      </p:ext>
    </p:extLst>
  </p:cSld>
  <p:clrMapOvr>
    <a:masterClrMapping/>
  </p:clrMapOvr>
  <p:transition spd="slow" advClick="0" advTm="0">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fik 10" descr="Ein alter brüllender Löwe mit schwarzem Hintergrund">
            <a:extLst>
              <a:ext uri="{FF2B5EF4-FFF2-40B4-BE49-F238E27FC236}">
                <a16:creationId xmlns:a16="http://schemas.microsoft.com/office/drawing/2014/main" id="{9E595F82-E1DD-D0C8-9ED7-A22F126851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217221"/>
            <a:ext cx="12192000" cy="8075221"/>
          </a:xfrm>
          <a:prstGeom prst="rect">
            <a:avLst/>
          </a:prstGeom>
        </p:spPr>
      </p:pic>
      <p:sp>
        <p:nvSpPr>
          <p:cNvPr id="7" name="Textfeld 6">
            <a:extLst>
              <a:ext uri="{FF2B5EF4-FFF2-40B4-BE49-F238E27FC236}">
                <a16:creationId xmlns:a16="http://schemas.microsoft.com/office/drawing/2014/main" id="{33BB3BDC-566B-7431-EDC1-E1AAFE14453D}"/>
              </a:ext>
            </a:extLst>
          </p:cNvPr>
          <p:cNvSpPr txBox="1"/>
          <p:nvPr/>
        </p:nvSpPr>
        <p:spPr>
          <a:xfrm>
            <a:off x="589190" y="4727726"/>
            <a:ext cx="10129610" cy="2130274"/>
          </a:xfrm>
          <a:prstGeom prst="roundRect">
            <a:avLst/>
          </a:prstGeom>
        </p:spPr>
        <p:txBody>
          <a:bodyPr vert="horz" lIns="91440" tIns="45720" rIns="91440" bIns="45720" rtlCol="0">
            <a:normAutofit/>
          </a:bodyPr>
          <a:lstStyle/>
          <a:p>
            <a:pPr>
              <a:lnSpc>
                <a:spcPct val="90000"/>
              </a:lnSpc>
              <a:spcBef>
                <a:spcPct val="0"/>
              </a:spcBef>
              <a:spcAft>
                <a:spcPts val="600"/>
              </a:spcAft>
            </a:pPr>
            <a:r>
              <a:rPr lang="en-US" sz="12500" dirty="0">
                <a:solidFill>
                  <a:schemeClr val="bg1"/>
                </a:solidFill>
              </a:rPr>
              <a:t>Eure</a:t>
            </a:r>
            <a:r>
              <a:rPr lang="en-US" sz="12500" b="1" dirty="0">
                <a:solidFill>
                  <a:schemeClr val="bg1"/>
                </a:solidFill>
              </a:rPr>
              <a:t> </a:t>
            </a:r>
            <a:r>
              <a:rPr lang="en-US" sz="12500" b="1" dirty="0" err="1">
                <a:solidFill>
                  <a:schemeClr val="bg1"/>
                </a:solidFill>
              </a:rPr>
              <a:t>Stärken</a:t>
            </a:r>
            <a:endParaRPr lang="en-US" sz="12500" b="1" dirty="0">
              <a:solidFill>
                <a:schemeClr val="bg1"/>
              </a:solidFill>
            </a:endParaRPr>
          </a:p>
        </p:txBody>
      </p:sp>
      <p:sp>
        <p:nvSpPr>
          <p:cNvPr id="12" name="Rechteck 11">
            <a:extLst>
              <a:ext uri="{FF2B5EF4-FFF2-40B4-BE49-F238E27FC236}">
                <a16:creationId xmlns:a16="http://schemas.microsoft.com/office/drawing/2014/main" id="{99A06074-E6A5-975F-3EB6-DCFA33A9E4B5}"/>
              </a:ext>
            </a:extLst>
          </p:cNvPr>
          <p:cNvSpPr/>
          <p:nvPr/>
        </p:nvSpPr>
        <p:spPr>
          <a:xfrm rot="-60000">
            <a:off x="-762000" y="-431800"/>
            <a:ext cx="135001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32610558"/>
      </p:ext>
    </p:extLst>
  </p:cSld>
  <p:clrMapOvr>
    <a:masterClrMapping/>
  </p:clrMapOvr>
  <p:transition spd="slow">
    <p:push dir="u"/>
  </p:transition>
</p:sld>
</file>

<file path=ppt/theme/theme1.xml><?xml version="1.0" encoding="utf-8"?>
<a:theme xmlns:a="http://schemas.openxmlformats.org/drawingml/2006/main" name="Office">
  <a:themeElements>
    <a:clrScheme name="Benutzerdefiniert 1">
      <a:dk1>
        <a:sysClr val="windowText" lastClr="000000"/>
      </a:dk1>
      <a:lt1>
        <a:sysClr val="window" lastClr="FFFFFF"/>
      </a:lt1>
      <a:dk2>
        <a:srgbClr val="7F7F7F"/>
      </a:dk2>
      <a:lt2>
        <a:srgbClr val="E7E6E6"/>
      </a:lt2>
      <a:accent1>
        <a:srgbClr val="D93F18"/>
      </a:accent1>
      <a:accent2>
        <a:srgbClr val="D93F18"/>
      </a:accent2>
      <a:accent3>
        <a:srgbClr val="A5A5A5"/>
      </a:accent3>
      <a:accent4>
        <a:srgbClr val="FFC000"/>
      </a:accent4>
      <a:accent5>
        <a:srgbClr val="5B9BD5"/>
      </a:accent5>
      <a:accent6>
        <a:srgbClr val="70AD47"/>
      </a:accent6>
      <a:hlink>
        <a:srgbClr val="0563C1"/>
      </a:hlink>
      <a:folHlink>
        <a:srgbClr val="954F72"/>
      </a:folHlink>
    </a:clrScheme>
    <a:fontScheme name="Benutzerdefiniert 2">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1" id="{F618DA5B-A0B4-4771-9792-1414A35E18C6}" vid="{7B01DD57-4450-422D-9BE2-6F235F397F0B}"/>
    </a:ext>
  </a:extLst>
</a:theme>
</file>

<file path=ppt/theme/theme2.xml><?xml version="1.0" encoding="utf-8"?>
<a:theme xmlns:a="http://schemas.openxmlformats.org/drawingml/2006/main" name="white">
  <a:themeElements>
    <a:clrScheme name="Benutzerdefiniert 1">
      <a:dk1>
        <a:sysClr val="windowText" lastClr="000000"/>
      </a:dk1>
      <a:lt1>
        <a:sysClr val="window" lastClr="FFFFFF"/>
      </a:lt1>
      <a:dk2>
        <a:srgbClr val="7F7F7F"/>
      </a:dk2>
      <a:lt2>
        <a:srgbClr val="E7E6E6"/>
      </a:lt2>
      <a:accent1>
        <a:srgbClr val="D93F18"/>
      </a:accent1>
      <a:accent2>
        <a:srgbClr val="D93F18"/>
      </a:accent2>
      <a:accent3>
        <a:srgbClr val="A5A5A5"/>
      </a:accent3>
      <a:accent4>
        <a:srgbClr val="FFC000"/>
      </a:accent4>
      <a:accent5>
        <a:srgbClr val="5B9BD5"/>
      </a:accent5>
      <a:accent6>
        <a:srgbClr val="70AD47"/>
      </a:accent6>
      <a:hlink>
        <a:srgbClr val="0563C1"/>
      </a:hlink>
      <a:folHlink>
        <a:srgbClr val="954F72"/>
      </a:folHlink>
    </a:clrScheme>
    <a:fontScheme name="Benutzerdefiniert 2">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1" id="{F618DA5B-A0B4-4771-9792-1414A35E18C6}" vid="{BBD4B69F-85E4-48D4-81E4-09C2C32CA4DE}"/>
    </a:ext>
  </a:extLst>
</a:theme>
</file>

<file path=ppt/theme/theme3.xml><?xml version="1.0" encoding="utf-8"?>
<a:theme xmlns:a="http://schemas.openxmlformats.org/drawingml/2006/main" name="black">
  <a:themeElements>
    <a:clrScheme name="Benutzerdefiniert 1">
      <a:dk1>
        <a:sysClr val="windowText" lastClr="000000"/>
      </a:dk1>
      <a:lt1>
        <a:sysClr val="window" lastClr="FFFFFF"/>
      </a:lt1>
      <a:dk2>
        <a:srgbClr val="7F7F7F"/>
      </a:dk2>
      <a:lt2>
        <a:srgbClr val="E7E6E6"/>
      </a:lt2>
      <a:accent1>
        <a:srgbClr val="D93F18"/>
      </a:accent1>
      <a:accent2>
        <a:srgbClr val="D93F18"/>
      </a:accent2>
      <a:accent3>
        <a:srgbClr val="A5A5A5"/>
      </a:accent3>
      <a:accent4>
        <a:srgbClr val="FFC000"/>
      </a:accent4>
      <a:accent5>
        <a:srgbClr val="5B9BD5"/>
      </a:accent5>
      <a:accent6>
        <a:srgbClr val="70AD47"/>
      </a:accent6>
      <a:hlink>
        <a:srgbClr val="0563C1"/>
      </a:hlink>
      <a:folHlink>
        <a:srgbClr val="954F72"/>
      </a:folHlink>
    </a:clrScheme>
    <a:fontScheme name="Benutzerdefiniert 2">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1" id="{F618DA5B-A0B4-4771-9792-1414A35E18C6}" vid="{03AB0F80-8BFA-4ECC-9175-614FA6CCA036}"/>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727EBF8-DB01-42C8-8AE9-E1F527EC8C20}">
  <we:reference id="wa104051163" version="1.2.0.3" store="de-DE"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25f2514-e49a-4d94-a1fa-350b4bec5285">
      <Terms xmlns="http://schemas.microsoft.com/office/infopath/2007/PartnerControls"/>
    </lcf76f155ced4ddcb4097134ff3c332f>
    <TaxCatchAll xmlns="d68f1bba-bd17-4f8c-aa5a-6913d40b1b85" xsi:nil="true"/>
    <SharedWithUsers xmlns="d68f1bba-bd17-4f8c-aa5a-6913d40b1b85">
      <UserInfo>
        <DisplayName>Daniela Beck</DisplayName>
        <AccountId>15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D617E4A62D73941BCF286A3BE566D29" ma:contentTypeVersion="16" ma:contentTypeDescription="Ein neues Dokument erstellen." ma:contentTypeScope="" ma:versionID="96582054a936b76fa0a7ea45f02f576f">
  <xsd:schema xmlns:xsd="http://www.w3.org/2001/XMLSchema" xmlns:xs="http://www.w3.org/2001/XMLSchema" xmlns:p="http://schemas.microsoft.com/office/2006/metadata/properties" xmlns:ns2="725f2514-e49a-4d94-a1fa-350b4bec5285" xmlns:ns3="d68f1bba-bd17-4f8c-aa5a-6913d40b1b85" targetNamespace="http://schemas.microsoft.com/office/2006/metadata/properties" ma:root="true" ma:fieldsID="1a07b5078bfb6dec719ad1f1abfdc52d" ns2:_="" ns3:_="">
    <xsd:import namespace="725f2514-e49a-4d94-a1fa-350b4bec5285"/>
    <xsd:import namespace="d68f1bba-bd17-4f8c-aa5a-6913d40b1b8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5f2514-e49a-4d94-a1fa-350b4bec528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a31122f8-59e4-4be7-86c8-898c6a09a0c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8f1bba-bd17-4f8c-aa5a-6913d40b1b8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9643aa96-6ee0-48c3-a4c5-dd6eb8aec818}" ma:internalName="TaxCatchAll" ma:showField="CatchAllData" ma:web="d68f1bba-bd17-4f8c-aa5a-6913d40b1b8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33C3AF-C1D7-430C-88AD-17041C9A9ED2}">
  <ds:schemaRefs>
    <ds:schemaRef ds:uri="http://purl.org/dc/terms/"/>
    <ds:schemaRef ds:uri="725f2514-e49a-4d94-a1fa-350b4bec5285"/>
    <ds:schemaRef ds:uri="http://purl.org/dc/elements/1.1/"/>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d68f1bba-bd17-4f8c-aa5a-6913d40b1b8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38B80AB-47F7-4801-A16A-ED587138F1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5f2514-e49a-4d94-a1fa-350b4bec5285"/>
    <ds:schemaRef ds:uri="d68f1bba-bd17-4f8c-aa5a-6913d40b1b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C1EEAE-1CEC-468C-A523-4DA3E2B098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zeichensetzen_2025_01</Template>
  <TotalTime>0</TotalTime>
  <Words>7367</Words>
  <Application>Microsoft Office PowerPoint</Application>
  <PresentationFormat>Breitbild</PresentationFormat>
  <Paragraphs>810</Paragraphs>
  <Slides>45</Slides>
  <Notes>42</Notes>
  <HiddenSlides>0</HiddenSlides>
  <MMClips>0</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45</vt:i4>
      </vt:variant>
    </vt:vector>
  </HeadingPairs>
  <TitlesOfParts>
    <vt:vector size="54" baseType="lpstr">
      <vt:lpstr>Titillium Web </vt:lpstr>
      <vt:lpstr>Calibri</vt:lpstr>
      <vt:lpstr>Titillium Web Black</vt:lpstr>
      <vt:lpstr>Arial</vt:lpstr>
      <vt:lpstr>Titillium Web Black</vt:lpstr>
      <vt:lpstr>Titillium Web</vt:lpstr>
      <vt:lpstr>Office</vt:lpstr>
      <vt:lpstr>white</vt:lpstr>
      <vt:lpstr>black</vt:lpstr>
      <vt:lpstr>Zeichen.Setzen!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Mathieu Coquelin</dc:creator>
  <cp:lastModifiedBy>Mathieu Coquelin</cp:lastModifiedBy>
  <cp:revision>1</cp:revision>
  <dcterms:created xsi:type="dcterms:W3CDTF">2025-09-26T06:42:38Z</dcterms:created>
  <dcterms:modified xsi:type="dcterms:W3CDTF">2025-09-26T06:43:11Z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0x0101001D617E4A62D73941BCF286A3BE566D29</vt:lpwstr>
  </property>
  <property fmtid="{D5CDD505-2E9C-101B-9397-08002B2CF9AE}" pid="3" name="MediaServiceImageTags">
    <vt:lpwstr/>
  </property>
</Properties>
</file>