
<file path=[Content_Types].xml><?xml version="1.0" encoding="utf-8"?>
<Types xmlns="http://schemas.openxmlformats.org/package/2006/content-types">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 id="2147483704" r:id="rId5"/>
    <p:sldMasterId id="2147483706" r:id="rId6"/>
  </p:sldMasterIdLst>
  <p:notesMasterIdLst>
    <p:notesMasterId r:id="rId52"/>
  </p:notesMasterIdLst>
  <p:handoutMasterIdLst>
    <p:handoutMasterId r:id="rId53"/>
  </p:handoutMasterIdLst>
  <p:sldIdLst>
    <p:sldId id="256" r:id="rId7"/>
    <p:sldId id="489" r:id="rId8"/>
    <p:sldId id="455" r:id="rId9"/>
    <p:sldId id="457" r:id="rId10"/>
    <p:sldId id="458" r:id="rId11"/>
    <p:sldId id="459" r:id="rId12"/>
    <p:sldId id="460" r:id="rId13"/>
    <p:sldId id="490" r:id="rId14"/>
    <p:sldId id="537" r:id="rId15"/>
    <p:sldId id="538" r:id="rId16"/>
    <p:sldId id="523" r:id="rId17"/>
    <p:sldId id="525" r:id="rId18"/>
    <p:sldId id="462" r:id="rId19"/>
    <p:sldId id="463" r:id="rId20"/>
    <p:sldId id="464" r:id="rId21"/>
    <p:sldId id="465" r:id="rId22"/>
    <p:sldId id="466" r:id="rId23"/>
    <p:sldId id="467" r:id="rId24"/>
    <p:sldId id="468" r:id="rId25"/>
    <p:sldId id="536" r:id="rId26"/>
    <p:sldId id="539" r:id="rId27"/>
    <p:sldId id="529" r:id="rId28"/>
    <p:sldId id="624" r:id="rId29"/>
    <p:sldId id="625" r:id="rId30"/>
    <p:sldId id="626" r:id="rId31"/>
    <p:sldId id="535" r:id="rId32"/>
    <p:sldId id="469" r:id="rId33"/>
    <p:sldId id="470" r:id="rId34"/>
    <p:sldId id="471" r:id="rId35"/>
    <p:sldId id="473" r:id="rId36"/>
    <p:sldId id="472" r:id="rId37"/>
    <p:sldId id="474" r:id="rId38"/>
    <p:sldId id="475" r:id="rId39"/>
    <p:sldId id="488" r:id="rId40"/>
    <p:sldId id="476" r:id="rId41"/>
    <p:sldId id="477" r:id="rId42"/>
    <p:sldId id="478" r:id="rId43"/>
    <p:sldId id="492" r:id="rId44"/>
    <p:sldId id="480" r:id="rId45"/>
    <p:sldId id="481" r:id="rId46"/>
    <p:sldId id="482" r:id="rId47"/>
    <p:sldId id="483" r:id="rId48"/>
    <p:sldId id="493" r:id="rId49"/>
    <p:sldId id="494" r:id="rId50"/>
    <p:sldId id="445"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007D"/>
    <a:srgbClr val="F0F0F0"/>
    <a:srgbClr val="EB8907"/>
    <a:srgbClr val="D93F18"/>
    <a:srgbClr val="E63F1A"/>
    <a:srgbClr val="E7E6E6"/>
    <a:srgbClr val="D66C1C"/>
    <a:srgbClr val="681E0C"/>
    <a:srgbClr val="999999"/>
    <a:srgbClr val="F0F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69734" autoAdjust="0"/>
  </p:normalViewPr>
  <p:slideViewPr>
    <p:cSldViewPr snapToGrid="0">
      <p:cViewPr varScale="1">
        <p:scale>
          <a:sx n="77" d="100"/>
          <a:sy n="77" d="100"/>
        </p:scale>
        <p:origin x="2124"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Danco" userId="d2706f4f-492d-42cc-9d51-7ae5bc874577" providerId="ADAL" clId="{20DBA3E7-285D-47B8-9873-33530520F0AE}"/>
    <pc:docChg chg="modSld">
      <pc:chgData name="Simon Danco" userId="d2706f4f-492d-42cc-9d51-7ae5bc874577" providerId="ADAL" clId="{20DBA3E7-285D-47B8-9873-33530520F0AE}" dt="2025-10-09T06:08:13.391" v="341" actId="6549"/>
      <pc:docMkLst>
        <pc:docMk/>
      </pc:docMkLst>
      <pc:sldChg chg="modNotesTx">
        <pc:chgData name="Simon Danco" userId="d2706f4f-492d-42cc-9d51-7ae5bc874577" providerId="ADAL" clId="{20DBA3E7-285D-47B8-9873-33530520F0AE}" dt="2025-10-09T06:08:13.391" v="341" actId="6549"/>
        <pc:sldMkLst>
          <pc:docMk/>
          <pc:sldMk cId="261035204" sldId="462"/>
        </pc:sldMkLst>
      </pc:sldChg>
      <pc:sldChg chg="modNotesTx">
        <pc:chgData name="Simon Danco" userId="d2706f4f-492d-42cc-9d51-7ae5bc874577" providerId="ADAL" clId="{20DBA3E7-285D-47B8-9873-33530520F0AE}" dt="2025-10-09T05:56:10.838" v="325" actId="20577"/>
        <pc:sldMkLst>
          <pc:docMk/>
          <pc:sldMk cId="140459336" sldId="463"/>
        </pc:sldMkLst>
      </pc:sldChg>
      <pc:sldChg chg="modNotesTx">
        <pc:chgData name="Simon Danco" userId="d2706f4f-492d-42cc-9d51-7ae5bc874577" providerId="ADAL" clId="{20DBA3E7-285D-47B8-9873-33530520F0AE}" dt="2025-10-09T05:54:13.285" v="298" actId="20577"/>
        <pc:sldMkLst>
          <pc:docMk/>
          <pc:sldMk cId="3665527829" sldId="525"/>
        </pc:sldMkLst>
      </pc:sldChg>
      <pc:sldChg chg="modNotesTx">
        <pc:chgData name="Simon Danco" userId="d2706f4f-492d-42cc-9d51-7ae5bc874577" providerId="ADAL" clId="{20DBA3E7-285D-47B8-9873-33530520F0AE}" dt="2025-10-09T05:53:29.334" v="211" actId="20577"/>
        <pc:sldMkLst>
          <pc:docMk/>
          <pc:sldMk cId="3471753885" sldId="536"/>
        </pc:sldMkLst>
      </pc:sldChg>
    </pc:docChg>
  </pc:docChgLst>
  <pc:docChgLst>
    <pc:chgData name="Daniela Beck" userId="41e56aaf-5948-460e-b557-e33dbbb9d275" providerId="ADAL" clId="{B62D11DD-105A-4FBA-927F-7D9DB6F48475}"/>
    <pc:docChg chg="undo custSel modSld">
      <pc:chgData name="Daniela Beck" userId="41e56aaf-5948-460e-b557-e33dbbb9d275" providerId="ADAL" clId="{B62D11DD-105A-4FBA-927F-7D9DB6F48475}" dt="2025-11-06T09:55:40.163" v="2" actId="14100"/>
      <pc:docMkLst>
        <pc:docMk/>
      </pc:docMkLst>
      <pc:sldChg chg="addSp delSp mod">
        <pc:chgData name="Daniela Beck" userId="41e56aaf-5948-460e-b557-e33dbbb9d275" providerId="ADAL" clId="{B62D11DD-105A-4FBA-927F-7D9DB6F48475}" dt="2025-11-06T09:47:03.565" v="1"/>
        <pc:sldMkLst>
          <pc:docMk/>
          <pc:sldMk cId="3665527829" sldId="525"/>
        </pc:sldMkLst>
        <pc:graphicFrameChg chg="add del">
          <ac:chgData name="Daniela Beck" userId="41e56aaf-5948-460e-b557-e33dbbb9d275" providerId="ADAL" clId="{B62D11DD-105A-4FBA-927F-7D9DB6F48475}" dt="2025-11-06T09:47:03.565" v="1"/>
          <ac:graphicFrameMkLst>
            <pc:docMk/>
            <pc:sldMk cId="3665527829" sldId="525"/>
            <ac:graphicFrameMk id="3" creationId="{9BE48294-AED3-983E-7FAF-3D46F10608C8}"/>
          </ac:graphicFrameMkLst>
        </pc:graphicFrameChg>
      </pc:sldChg>
      <pc:sldChg chg="modSp mod">
        <pc:chgData name="Daniela Beck" userId="41e56aaf-5948-460e-b557-e33dbbb9d275" providerId="ADAL" clId="{B62D11DD-105A-4FBA-927F-7D9DB6F48475}" dt="2025-11-06T09:55:40.163" v="2" actId="14100"/>
        <pc:sldMkLst>
          <pc:docMk/>
          <pc:sldMk cId="832150140" sldId="529"/>
        </pc:sldMkLst>
        <pc:picChg chg="mod">
          <ac:chgData name="Daniela Beck" userId="41e56aaf-5948-460e-b557-e33dbbb9d275" providerId="ADAL" clId="{B62D11DD-105A-4FBA-927F-7D9DB6F48475}" dt="2025-11-06T09:55:40.163" v="2" actId="14100"/>
          <ac:picMkLst>
            <pc:docMk/>
            <pc:sldMk cId="832150140" sldId="529"/>
            <ac:picMk id="5" creationId="{D69C6D74-46C7-FD58-2FA4-CE9B67C7997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599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BF8B55F-A4AC-42D8-8E46-878B205E5022}" type="datetimeFigureOut">
              <a:rPr lang="de-DE" smtClean="0"/>
              <a:t>06.11.2025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41E19-DC61-40F6-8C64-FAF11DE50B5A}" type="slidenum">
              <a:rPr lang="de-DE" smtClean="0"/>
              <a:t>‹Nr.›</a:t>
            </a:fld>
            <a:endParaRPr lang="de-DE"/>
          </a:p>
        </p:txBody>
      </p:sp>
    </p:spTree>
    <p:extLst>
      <p:ext uri="{BB962C8B-B14F-4D97-AF65-F5344CB8AC3E}">
        <p14:creationId xmlns:p14="http://schemas.microsoft.com/office/powerpoint/2010/main" val="423089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polizei-bw.de/internetwache/"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meldestelle-respect.de/"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FEX existiert seit 2015</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Träger ist die LAG Mobile Jugendarbeit/Streetwork Ba-</a:t>
            </a:r>
            <a:r>
              <a:rPr lang="de-DE" sz="1800" err="1">
                <a:effectLst/>
                <a:latin typeface="Titillium Web" panose="00000300000000000000" pitchFamily="2" charset="0"/>
                <a:ea typeface="Calibri" panose="020F0502020204030204" pitchFamily="34" charset="0"/>
                <a:cs typeface="Titillium Web" panose="00000300000000000000" pitchFamily="2" charset="0"/>
              </a:rPr>
              <a:t>Wü</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eine Fachstelle im Demokratiezentrum Baden-Württemberg</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Workshops, Vorträge und Konzepte zu den Themen Diskriminierung, Rassismus, Antisemitismus, Hate Speech &amp; Fake News, Radikalisierungsprozessen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(Vorstellung inhaltlich anpassen nach Zielgruppe)</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Persönliche Vorstellung mit Namen und evtl. akademischer und beruflicher Hintergrund</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a:t>
            </a:fld>
            <a:endParaRPr lang="de-DE"/>
          </a:p>
        </p:txBody>
      </p:sp>
    </p:spTree>
    <p:extLst>
      <p:ext uri="{BB962C8B-B14F-4D97-AF65-F5344CB8AC3E}">
        <p14:creationId xmlns:p14="http://schemas.microsoft.com/office/powerpoint/2010/main" val="203477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Definition:</a:t>
            </a:r>
          </a:p>
          <a:p>
            <a:pPr marR="0" algn="l" rtl="0"/>
            <a:r>
              <a:rPr lang="de-DE" sz="1800" b="1" i="1" u="none" strike="noStrike" baseline="30000" dirty="0" err="1">
                <a:solidFill>
                  <a:srgbClr val="FFFFFF"/>
                </a:solidFill>
                <a:latin typeface="Titillium Web" panose="00000300000000000000" pitchFamily="2" charset="0"/>
              </a:rPr>
              <a:t>Hate</a:t>
            </a:r>
            <a:r>
              <a:rPr lang="de-DE" sz="1800" b="1" i="1" u="none" strike="noStrike" baseline="30000" dirty="0">
                <a:solidFill>
                  <a:srgbClr val="FFFFFF"/>
                </a:solidFill>
                <a:latin typeface="Titillium Web" panose="00000300000000000000" pitchFamily="2" charset="0"/>
              </a:rPr>
              <a:t> Speech ist kommunikative </a:t>
            </a:r>
            <a:r>
              <a:rPr lang="de-DE" sz="1800" b="1" i="1" u="none" strike="noStrike" baseline="30000" dirty="0" err="1">
                <a:solidFill>
                  <a:srgbClr val="FFFFFF"/>
                </a:solidFill>
                <a:latin typeface="Titillium Web" panose="00000300000000000000" pitchFamily="2" charset="0"/>
              </a:rPr>
              <a:t>herstellung</a:t>
            </a:r>
            <a:r>
              <a:rPr lang="de-DE" sz="1800" b="1" i="1" u="none" strike="noStrike" baseline="30000" dirty="0">
                <a:solidFill>
                  <a:srgbClr val="FFFFFF"/>
                </a:solidFill>
                <a:latin typeface="Titillium Web" panose="00000300000000000000" pitchFamily="2" charset="0"/>
              </a:rPr>
              <a:t> von Ungleichwertigkeit.</a:t>
            </a:r>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12</a:t>
            </a:fld>
            <a:endParaRPr lang="de-DE"/>
          </a:p>
        </p:txBody>
      </p:sp>
    </p:spTree>
    <p:extLst>
      <p:ext uri="{BB962C8B-B14F-4D97-AF65-F5344CB8AC3E}">
        <p14:creationId xmlns:p14="http://schemas.microsoft.com/office/powerpoint/2010/main" val="237804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effectLst/>
                <a:latin typeface="Titillium Web" panose="00000300000000000000" pitchFamily="2" charset="0"/>
                <a:ea typeface="Calibri" panose="020F0502020204030204" pitchFamily="34" charset="0"/>
                <a:cs typeface="Titillium Web" panose="00000300000000000000" pitchFamily="2" charset="0"/>
              </a:rPr>
              <a:t>Mobbing</a:t>
            </a:r>
            <a:r>
              <a:rPr lang="de-DE" sz="1800" dirty="0">
                <a:effectLst/>
                <a:latin typeface="Titillium Web" panose="00000300000000000000" pitchFamily="2" charset="0"/>
                <a:ea typeface="Calibri" panose="020F0502020204030204" pitchFamily="34" charset="0"/>
                <a:cs typeface="Titillium Web" panose="00000300000000000000" pitchFamily="2" charset="0"/>
              </a:rPr>
              <a:t> ist die systematische Abwertung einer Person aufgrund von individuellen Merkmalen, z.B. Kleidung, Charaktereigenschaften, kuriose Hobbys.</a:t>
            </a:r>
            <a:endParaRPr lang="de-DE" sz="1800" dirty="0">
              <a:effectLst/>
              <a:latin typeface="Titillium Web" panose="00000300000000000000" pitchFamily="2" charset="0"/>
              <a:ea typeface="Calibri" panose="020F0502020204030204" pitchFamily="34" charset="0"/>
              <a:cs typeface="Times New Roman" panose="02020603050405020304" pitchFamily="18" charset="0"/>
            </a:endParaRPr>
          </a:p>
          <a:p>
            <a:endParaRPr lang="de-DE" dirty="0"/>
          </a:p>
          <a:p>
            <a:r>
              <a:rPr lang="de-DE"/>
              <a:t>.</a:t>
            </a:r>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13</a:t>
            </a:fld>
            <a:endParaRPr lang="de-DE"/>
          </a:p>
        </p:txBody>
      </p:sp>
    </p:spTree>
    <p:extLst>
      <p:ext uri="{BB962C8B-B14F-4D97-AF65-F5344CB8AC3E}">
        <p14:creationId xmlns:p14="http://schemas.microsoft.com/office/powerpoint/2010/main" val="737066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ctr">
              <a:lnSpc>
                <a:spcPct val="107000"/>
              </a:lnSpc>
              <a:spcAft>
                <a:spcPts val="1135"/>
              </a:spcAft>
            </a:pPr>
            <a:r>
              <a:rPr lang="de-DE" sz="1800" dirty="0"/>
              <a:t>Abwertung aufgrund einer tatsächlichen oder zugeschriebenen Zugehörigkeit zu einer Gruppe, meist basierend auf Vorurteilen.</a:t>
            </a:r>
          </a:p>
          <a:p>
            <a:pPr fontAlgn="ctr">
              <a:lnSpc>
                <a:spcPct val="107000"/>
              </a:lnSpc>
              <a:spcAft>
                <a:spcPts val="1135"/>
              </a:spcAft>
            </a:pPr>
            <a:endParaRPr lang="de-DE" sz="1800" dirty="0">
              <a:effectLst/>
              <a:latin typeface="Titillium Web" panose="00000300000000000000" pitchFamily="2" charset="0"/>
              <a:ea typeface="Calibri" panose="020F0502020204030204" pitchFamily="34" charset="0"/>
            </a:endParaRPr>
          </a:p>
          <a:p>
            <a:pPr fontAlgn="ctr">
              <a:lnSpc>
                <a:spcPct val="107000"/>
              </a:lnSpc>
              <a:spcAft>
                <a:spcPts val="1135"/>
              </a:spcAft>
            </a:pPr>
            <a:r>
              <a:rPr lang="de-DE" sz="1800" dirty="0"/>
              <a:t>scheinbar „harmlose“ oder „nicht bös gemeinte“ Formulierungen können diskriminierend wirken, wenn sie stereotype Bilder oder abwertende Gruppenmerkmale transportieren (z. B. „voll der schwule Pulli“).</a:t>
            </a:r>
            <a:endParaRPr lang="de-DE" sz="1800" dirty="0">
              <a:effectLst/>
              <a:latin typeface="Titillium Web" panose="00000300000000000000" pitchFamily="2" charset="0"/>
              <a:ea typeface="Calibri" panose="020F0502020204030204" pitchFamily="34" charset="0"/>
              <a:cs typeface="Titillium Web" panose="00000300000000000000" pitchFamily="2" charset="0"/>
            </a:endParaRPr>
          </a:p>
          <a:p>
            <a:endParaRPr lang="de-DE" sz="1800" dirty="0">
              <a:effectLst/>
              <a:latin typeface="Titillium Web" panose="00000300000000000000" pitchFamily="2" charset="0"/>
              <a:ea typeface="Calibri"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14</a:t>
            </a:fld>
            <a:endParaRPr lang="de-DE"/>
          </a:p>
        </p:txBody>
      </p:sp>
    </p:spTree>
    <p:extLst>
      <p:ext uri="{BB962C8B-B14F-4D97-AF65-F5344CB8AC3E}">
        <p14:creationId xmlns:p14="http://schemas.microsoft.com/office/powerpoint/2010/main" val="1499510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effectLst/>
                <a:latin typeface="Titillium Web" panose="00000300000000000000" pitchFamily="2" charset="0"/>
                <a:ea typeface="Calibri" panose="020F0502020204030204" pitchFamily="34" charset="0"/>
                <a:cs typeface="Titillium Web" panose="00000300000000000000" pitchFamily="2" charset="0"/>
              </a:rPr>
              <a:t>Vorurteile werden über unterschiedliche gesellschaftliche Zusammenhänge reproduziert und der Eisberg soll dies verbildlichen.</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15</a:t>
            </a:fld>
            <a:endParaRPr lang="de-DE"/>
          </a:p>
        </p:txBody>
      </p:sp>
    </p:spTree>
    <p:extLst>
      <p:ext uri="{BB962C8B-B14F-4D97-AF65-F5344CB8AC3E}">
        <p14:creationId xmlns:p14="http://schemas.microsoft.com/office/powerpoint/2010/main" val="4275526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1">
                <a:effectLst/>
                <a:latin typeface="Titillium Web" panose="00000300000000000000" pitchFamily="2" charset="0"/>
                <a:ea typeface="Calibri" panose="020F0502020204030204" pitchFamily="34" charset="0"/>
                <a:cs typeface="Titillium Web" panose="00000300000000000000" pitchFamily="2" charset="0"/>
              </a:rPr>
              <a:t>Straftaten</a:t>
            </a:r>
            <a:r>
              <a:rPr lang="de-DE" sz="1800">
                <a:effectLst/>
                <a:latin typeface="Titillium Web" panose="00000300000000000000" pitchFamily="2" charset="0"/>
                <a:ea typeface="Calibri" panose="020F0502020204030204" pitchFamily="34" charset="0"/>
                <a:cs typeface="Titillium Web" panose="00000300000000000000" pitchFamily="2" charset="0"/>
              </a:rPr>
              <a:t> im Zusammenhang mit Hate Speech: Volksverhetzung, verbotene Symbole und Organisationen (z.B. Hakenkreuz, Flagge des IS)</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16</a:t>
            </a:fld>
            <a:endParaRPr lang="de-DE"/>
          </a:p>
        </p:txBody>
      </p:sp>
    </p:spTree>
    <p:extLst>
      <p:ext uri="{BB962C8B-B14F-4D97-AF65-F5344CB8AC3E}">
        <p14:creationId xmlns:p14="http://schemas.microsoft.com/office/powerpoint/2010/main" val="880920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a:effectLst/>
                <a:latin typeface="Titillium Web" panose="00000300000000000000" pitchFamily="2" charset="0"/>
                <a:ea typeface="Calibri" panose="020F0502020204030204" pitchFamily="34" charset="0"/>
                <a:cs typeface="Titillium Web" panose="00000300000000000000" pitchFamily="2" charset="0"/>
              </a:rPr>
              <a:t>Diskriminierung</a:t>
            </a:r>
            <a:r>
              <a:rPr lang="de-DE" sz="1800">
                <a:effectLst/>
                <a:latin typeface="Titillium Web" panose="00000300000000000000" pitchFamily="2" charset="0"/>
                <a:ea typeface="Calibri" panose="020F0502020204030204" pitchFamily="34" charset="0"/>
                <a:cs typeface="Titillium Web" panose="00000300000000000000" pitchFamily="2" charset="0"/>
              </a:rPr>
              <a:t>: §3 Grundgesetz, Anti-Diskriminierungsgesetz</a:t>
            </a:r>
            <a:br>
              <a:rPr lang="de-DE" sz="1800">
                <a:effectLst/>
                <a:latin typeface="Titillium Web" panose="00000300000000000000" pitchFamily="2" charset="0"/>
                <a:ea typeface="Calibri" panose="020F0502020204030204" pitchFamily="34" charset="0"/>
                <a:cs typeface="Titillium Web" panose="00000300000000000000" pitchFamily="2" charset="0"/>
              </a:rPr>
            </a:br>
            <a:r>
              <a:rPr lang="de-DE" sz="1800">
                <a:effectLst/>
                <a:latin typeface="Titillium Web" panose="00000300000000000000" pitchFamily="2" charset="0"/>
                <a:ea typeface="Calibri" panose="020F0502020204030204" pitchFamily="34" charset="0"/>
                <a:cs typeface="Titillium Web" panose="00000300000000000000" pitchFamily="2" charset="0"/>
              </a:rPr>
              <a:t>Welche Personengruppen? Rasse bzw. ethnische Herkunft, Geschlecht, Religion, Behinderung, Alter, sexuelle Identität</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17</a:t>
            </a:fld>
            <a:endParaRPr lang="de-DE"/>
          </a:p>
        </p:txBody>
      </p:sp>
    </p:spTree>
    <p:extLst>
      <p:ext uri="{BB962C8B-B14F-4D97-AF65-F5344CB8AC3E}">
        <p14:creationId xmlns:p14="http://schemas.microsoft.com/office/powerpoint/2010/main" val="3794898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1">
                <a:effectLst/>
                <a:latin typeface="Titillium Web" panose="00000300000000000000" pitchFamily="2" charset="0"/>
                <a:ea typeface="Calibri" panose="020F0502020204030204" pitchFamily="34" charset="0"/>
                <a:cs typeface="Titillium Web" panose="00000300000000000000" pitchFamily="2" charset="0"/>
              </a:rPr>
              <a:t>Vorurteile:</a:t>
            </a:r>
            <a:r>
              <a:rPr lang="de-DE" sz="1800">
                <a:effectLst/>
                <a:latin typeface="Titillium Web" panose="00000300000000000000" pitchFamily="2" charset="0"/>
                <a:ea typeface="Calibri" panose="020F0502020204030204" pitchFamily="34" charset="0"/>
                <a:cs typeface="Titillium Web" panose="00000300000000000000" pitchFamily="2" charset="0"/>
              </a:rPr>
              <a:t> Woher kommen Vorurteile? Vorurteile werden gebildet über Erfahrungen, Familie, Freunde, Filme, Serien usw.</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18</a:t>
            </a:fld>
            <a:endParaRPr lang="de-DE"/>
          </a:p>
        </p:txBody>
      </p:sp>
    </p:spTree>
    <p:extLst>
      <p:ext uri="{BB962C8B-B14F-4D97-AF65-F5344CB8AC3E}">
        <p14:creationId xmlns:p14="http://schemas.microsoft.com/office/powerpoint/2010/main" val="696408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1">
                <a:effectLst/>
                <a:latin typeface="Titillium Web" panose="00000300000000000000" pitchFamily="2" charset="0"/>
                <a:ea typeface="Calibri" panose="020F0502020204030204" pitchFamily="34" charset="0"/>
                <a:cs typeface="Titillium Web" panose="00000300000000000000" pitchFamily="2" charset="0"/>
              </a:rPr>
              <a:t>Bilder Challenge</a:t>
            </a:r>
            <a:r>
              <a:rPr lang="de-DE" sz="1800">
                <a:effectLst/>
                <a:latin typeface="Titillium Web" panose="00000300000000000000" pitchFamily="2" charset="0"/>
                <a:ea typeface="Calibri" panose="020F0502020204030204" pitchFamily="34" charset="0"/>
                <a:cs typeface="Titillium Web" panose="00000300000000000000" pitchFamily="2" charset="0"/>
              </a:rPr>
              <a:t>: es werden verschiedene Beispiele von Vorurteilsbelasteter Sprache und Metaphorik gezeigt. Abstimmung mit </a:t>
            </a:r>
            <a:r>
              <a:rPr lang="de-DE" sz="1800" err="1">
                <a:effectLst/>
                <a:latin typeface="Titillium Web" panose="00000300000000000000" pitchFamily="2" charset="0"/>
                <a:ea typeface="Calibri" panose="020F0502020204030204" pitchFamily="34" charset="0"/>
                <a:cs typeface="Titillium Web" panose="00000300000000000000" pitchFamily="2" charset="0"/>
              </a:rPr>
              <a:t>Mentimeter</a:t>
            </a:r>
            <a:r>
              <a:rPr lang="de-DE" sz="1800">
                <a:effectLst/>
                <a:latin typeface="Titillium Web" panose="00000300000000000000" pitchFamily="2" charset="0"/>
                <a:ea typeface="Calibri" panose="020F0502020204030204" pitchFamily="34" charset="0"/>
                <a:cs typeface="Titillium Web" panose="00000300000000000000" pitchFamily="2" charset="0"/>
              </a:rPr>
              <a:t> analog zum Eisberg. Die Teilnehmenden können mit 1 (für absolut grün und unbedenklich) bis 5 (rot und eigentlich sollte der Beitrag strafbar sein) abstimmen.</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19</a:t>
            </a:fld>
            <a:endParaRPr lang="de-DE"/>
          </a:p>
        </p:txBody>
      </p:sp>
    </p:spTree>
    <p:extLst>
      <p:ext uri="{BB962C8B-B14F-4D97-AF65-F5344CB8AC3E}">
        <p14:creationId xmlns:p14="http://schemas.microsoft.com/office/powerpoint/2010/main" val="2322332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Inwiefern Humor als </a:t>
            </a:r>
            <a:r>
              <a:rPr lang="de-DE" dirty="0" err="1"/>
              <a:t>Freifahrtsschein</a:t>
            </a:r>
            <a:r>
              <a:rPr lang="de-DE" dirty="0"/>
              <a:t>?</a:t>
            </a:r>
          </a:p>
          <a:p>
            <a:r>
              <a:rPr lang="de-DE" dirty="0"/>
              <a:t>Betroffene Gruppe im realen leben keine Benachteiligung/ Ungleichwertigkeit.</a:t>
            </a:r>
          </a:p>
          <a:p>
            <a:endParaRPr lang="de-DE" dirty="0"/>
          </a:p>
          <a:p>
            <a:r>
              <a:rPr lang="de-DE" dirty="0"/>
              <a:t>Was ändert sich, wenn man Badener/ Schwaben austauscht?</a:t>
            </a:r>
          </a:p>
          <a:p>
            <a:r>
              <a:rPr lang="de-DE" dirty="0"/>
              <a:t>Wie spielt Rivalität eine Rolle?</a:t>
            </a:r>
          </a:p>
        </p:txBody>
      </p:sp>
      <p:sp>
        <p:nvSpPr>
          <p:cNvPr id="4" name="Foliennummernplatzhalter 3"/>
          <p:cNvSpPr>
            <a:spLocks noGrp="1"/>
          </p:cNvSpPr>
          <p:nvPr>
            <p:ph type="sldNum" sz="quarter" idx="5"/>
          </p:nvPr>
        </p:nvSpPr>
        <p:spPr/>
        <p:txBody>
          <a:bodyPr/>
          <a:lstStyle/>
          <a:p>
            <a:fld id="{7BD41E19-DC61-40F6-8C64-FAF11DE50B5A}" type="slidenum">
              <a:rPr lang="de-DE" smtClean="0"/>
              <a:t>20</a:t>
            </a:fld>
            <a:endParaRPr lang="de-DE"/>
          </a:p>
        </p:txBody>
      </p:sp>
    </p:spTree>
    <p:extLst>
      <p:ext uri="{BB962C8B-B14F-4D97-AF65-F5344CB8AC3E}">
        <p14:creationId xmlns:p14="http://schemas.microsoft.com/office/powerpoint/2010/main" val="3301750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Sensibilisierung für Diskriminierung aufgrund von Religion und religiösen Symbolen</a:t>
            </a:r>
          </a:p>
          <a:p>
            <a:pPr marR="1130" algn="l" rtl="0"/>
            <a:r>
              <a:rPr lang="de-DE" sz="1000" b="0" i="0" u="none" strike="noStrike" baseline="30000" dirty="0">
                <a:solidFill>
                  <a:srgbClr val="000000"/>
                </a:solidFill>
                <a:latin typeface="Titillium Web" panose="00000300000000000000" pitchFamily="2" charset="0"/>
              </a:rPr>
              <a:t>Verständnis für institutionelle Ausnahmeregelungen im Diskriminierungsschutz, insbesondere im Kontext des Kirchenrechts</a:t>
            </a:r>
          </a:p>
          <a:p>
            <a:pPr marR="1130" algn="l" rtl="0"/>
            <a:r>
              <a:rPr lang="de-DE" sz="1000" b="0" i="0" u="none" strike="noStrike" baseline="30000" dirty="0">
                <a:solidFill>
                  <a:srgbClr val="000000"/>
                </a:solidFill>
                <a:latin typeface="Titillium Web" panose="00000300000000000000" pitchFamily="2" charset="0"/>
              </a:rPr>
              <a:t>Reflexion über die Auswirkungen von Vorurteilen und Stereotypen gegenüber muslimischen Frauen auf dem Arbeitsmarkt</a:t>
            </a:r>
          </a:p>
          <a:p>
            <a:pPr marR="1130" algn="l" rtl="0"/>
            <a:r>
              <a:rPr lang="de-DE" sz="1000" b="0" i="0" u="none" strike="noStrike" baseline="30000" dirty="0">
                <a:solidFill>
                  <a:srgbClr val="000000"/>
                </a:solidFill>
                <a:latin typeface="Titillium Web" panose="00000300000000000000" pitchFamily="2" charset="0"/>
              </a:rPr>
              <a:t>Förderung der kritischen Auseinandersetzung mit struktureller Diskriminierung und individuellen Handlungsmöglichkeiten</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Bildimpuls: Eine Frau mit Kopftuch sitzt an einem See</a:t>
            </a:r>
          </a:p>
          <a:p>
            <a:pPr marR="1130" algn="l" rtl="0"/>
            <a:r>
              <a:rPr lang="de-DE" sz="1000" b="0" i="0" u="none" strike="noStrike" baseline="30000" dirty="0">
                <a:solidFill>
                  <a:srgbClr val="000000"/>
                </a:solidFill>
                <a:latin typeface="Titillium Web" panose="00000300000000000000" pitchFamily="2" charset="0"/>
              </a:rPr>
              <a:t>Offene Beobachtungsfragen zur Wahrnehmung: Was seht ihr? Welche Assoziationen habt ihr?</a:t>
            </a:r>
          </a:p>
          <a:p>
            <a:pPr marR="1130" algn="l" rtl="0"/>
            <a:r>
              <a:rPr lang="de-DE" sz="1000" b="0" i="0" u="none" strike="noStrike" baseline="30000" dirty="0">
                <a:solidFill>
                  <a:srgbClr val="000000"/>
                </a:solidFill>
                <a:latin typeface="Titillium Web" panose="00000300000000000000" pitchFamily="2" charset="0"/>
              </a:rPr>
              <a:t>Szenario: Die Frau bewirbt sich als Erzieherin in einer kirchlichen Einrichtung und erhält eine Absage</a:t>
            </a:r>
          </a:p>
          <a:p>
            <a:pPr marR="1130" algn="l" rtl="0"/>
            <a:r>
              <a:rPr lang="de-DE" sz="1000" b="0" i="0" u="none" strike="noStrike" baseline="30000" dirty="0">
                <a:solidFill>
                  <a:srgbClr val="000000"/>
                </a:solidFill>
                <a:latin typeface="Titillium Web" panose="00000300000000000000" pitchFamily="2" charset="0"/>
              </a:rPr>
              <a:t>Diskussion möglicher Ablehnungsgründe: Inwiefern spielt das Tragen eines Kopftuchs eine Rolle?</a:t>
            </a:r>
          </a:p>
          <a:p>
            <a:pPr marR="1130" algn="l" rtl="0"/>
            <a:r>
              <a:rPr lang="de-DE" sz="1000" b="0" i="0" u="none" strike="noStrike" baseline="30000" dirty="0">
                <a:solidFill>
                  <a:srgbClr val="000000"/>
                </a:solidFill>
                <a:latin typeface="Titillium Web" panose="00000300000000000000" pitchFamily="2" charset="0"/>
              </a:rPr>
              <a:t>Hinweis auf Studien: Muslimische Frauen mit Kopftuch müssen deutlich mehr Bewerbungen schreiben, um zu Vorstellungsgesprächen eingeladen zu werden</a:t>
            </a:r>
          </a:p>
          <a:p>
            <a:pPr marR="0" algn="l" rtl="0"/>
            <a:r>
              <a:rPr lang="de-DE" sz="1200" b="1" i="1" u="none" strike="noStrike" baseline="30000" dirty="0">
                <a:solidFill>
                  <a:srgbClr val="FFFFFF"/>
                </a:solidFill>
                <a:latin typeface="Titillium Web" panose="00000300000000000000" pitchFamily="2" charset="0"/>
              </a:rPr>
              <a:t>Rechtlicher Rahmen:</a:t>
            </a:r>
          </a:p>
          <a:p>
            <a:pPr marR="1130" algn="l" rtl="0"/>
            <a:r>
              <a:rPr lang="de-DE" sz="1000" b="0" i="0" u="none" strike="noStrike" baseline="30000" dirty="0">
                <a:solidFill>
                  <a:srgbClr val="000000"/>
                </a:solidFill>
                <a:latin typeface="Titillium Web" panose="00000300000000000000" pitchFamily="2" charset="0"/>
              </a:rPr>
              <a:t>Das Allgemeine Gleichbehandlungsgesetz (AGG) schützt vor Diskriminierung aufgrund der Religion</a:t>
            </a:r>
          </a:p>
          <a:p>
            <a:pPr marR="1130" algn="l" rtl="0"/>
            <a:r>
              <a:rPr lang="de-DE" sz="1000" b="0" i="0" u="none" strike="noStrike" baseline="30000" dirty="0">
                <a:solidFill>
                  <a:srgbClr val="000000"/>
                </a:solidFill>
                <a:latin typeface="Titillium Web" panose="00000300000000000000" pitchFamily="2" charset="0"/>
              </a:rPr>
              <a:t>Ausnahmen gelten gemäß § 9 AGG für kirchliche Träger, wenn Religionszugehörigkeit zur Identitätswahrung der Einrichtung gehört</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Beispiele:</a:t>
            </a:r>
          </a:p>
          <a:p>
            <a:pPr marR="1130" lvl="1" algn="l" rtl="0"/>
            <a:r>
              <a:rPr lang="de-DE" sz="1000" b="0" i="0" u="none" strike="noStrike" baseline="30000" dirty="0">
                <a:solidFill>
                  <a:srgbClr val="000000"/>
                </a:solidFill>
                <a:latin typeface="Titillium Web" panose="00000300000000000000" pitchFamily="2" charset="0"/>
              </a:rPr>
              <a:t>Muslimische Frau wird in katholischem Kindergarten abgelehnt</a:t>
            </a:r>
          </a:p>
          <a:p>
            <a:pPr marR="1130" lvl="1" algn="l" rtl="0"/>
            <a:r>
              <a:rPr lang="de-DE" sz="1000" b="0" i="0" u="none" strike="noStrike" baseline="30000" dirty="0">
                <a:solidFill>
                  <a:srgbClr val="000000"/>
                </a:solidFill>
                <a:latin typeface="Titillium Web" panose="00000300000000000000" pitchFamily="2" charset="0"/>
              </a:rPr>
              <a:t>Geschiedener Chefarzt wird nach Wiederheirat in katholischem Krankenhaus entlassen – Kündigung letztlich gerichtlich für unzulässig erklärt</a:t>
            </a:r>
          </a:p>
          <a:p>
            <a:pPr marR="1130" algn="l" rtl="0"/>
            <a:r>
              <a:rPr lang="de-DE" sz="1000" b="0" i="0" u="none" strike="noStrike" baseline="30000" dirty="0">
                <a:solidFill>
                  <a:srgbClr val="000000"/>
                </a:solidFill>
                <a:latin typeface="Titillium Web" panose="00000300000000000000" pitchFamily="2" charset="0"/>
              </a:rPr>
              <a:t>Positive Entwicklungen: Zunehmend öffnen sich kirchliche Einrichtungen für vielfältige Teams – Reflexion über fördernde Faktoren</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Bildbetrachtung mit offenen Fragen</a:t>
            </a:r>
          </a:p>
          <a:p>
            <a:pPr marR="1130" algn="l" rtl="0"/>
            <a:r>
              <a:rPr lang="de-DE" sz="1000" b="0" i="0" u="none" strike="noStrike" baseline="30000" dirty="0">
                <a:solidFill>
                  <a:srgbClr val="000000"/>
                </a:solidFill>
                <a:latin typeface="Titillium Web" panose="00000300000000000000" pitchFamily="2" charset="0"/>
              </a:rPr>
              <a:t>Entwicklung und Diskussion des Szenarios im Plenum</a:t>
            </a:r>
          </a:p>
          <a:p>
            <a:pPr marR="1130" algn="l" rtl="0"/>
            <a:r>
              <a:rPr lang="de-DE" sz="1000" b="0" i="0" u="none" strike="noStrike" baseline="30000" dirty="0">
                <a:solidFill>
                  <a:srgbClr val="000000"/>
                </a:solidFill>
                <a:latin typeface="Titillium Web" panose="00000300000000000000" pitchFamily="2" charset="0"/>
              </a:rPr>
              <a:t>Einordnung der Diskriminierungsform und rechtlichen Rahmenbedingungen</a:t>
            </a:r>
          </a:p>
          <a:p>
            <a:pPr marR="1130" algn="l" rtl="0"/>
            <a:r>
              <a:rPr lang="de-DE" sz="1000" b="0" i="0" u="none" strike="noStrike" baseline="30000" dirty="0">
                <a:solidFill>
                  <a:srgbClr val="000000"/>
                </a:solidFill>
                <a:latin typeface="Titillium Web" panose="00000300000000000000" pitchFamily="2" charset="0"/>
              </a:rPr>
              <a:t>Austausch über Erfahrungen, Werte, Handlungsmöglichkeiten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21</a:t>
            </a:fld>
            <a:endParaRPr lang="de-DE"/>
          </a:p>
        </p:txBody>
      </p:sp>
    </p:spTree>
    <p:extLst>
      <p:ext uri="{BB962C8B-B14F-4D97-AF65-F5344CB8AC3E}">
        <p14:creationId xmlns:p14="http://schemas.microsoft.com/office/powerpoint/2010/main" val="2114581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0" u="none" strike="noStrike" baseline="30000" dirty="0">
                <a:solidFill>
                  <a:srgbClr val="FFFFFF"/>
                </a:solidFill>
                <a:latin typeface="Titillium Web" panose="00000300000000000000" pitchFamily="2" charset="0"/>
              </a:rPr>
              <a:t>Rollenklärung</a:t>
            </a:r>
            <a:r>
              <a:rPr lang="de-DE" sz="1800" b="1" i="1" u="none" strike="noStrike" baseline="30000" dirty="0">
                <a:solidFill>
                  <a:srgbClr val="FFFFFF"/>
                </a:solidFill>
                <a:latin typeface="Titillium Web" panose="00000300000000000000" pitchFamily="2" charset="0"/>
              </a:rPr>
              <a:t>:</a:t>
            </a:r>
          </a:p>
          <a:p>
            <a:pPr marR="0" algn="l" rtl="0"/>
            <a:r>
              <a:rPr lang="de-DE" sz="1800" b="0" i="0" u="none" strike="noStrike" baseline="30000" dirty="0">
                <a:solidFill>
                  <a:srgbClr val="000000"/>
                </a:solidFill>
                <a:latin typeface="Titillium Web" panose="00000300000000000000" pitchFamily="2" charset="0"/>
              </a:rPr>
              <a:t>In jedem Workshop begegnen sich unterschiedliche Rollen – und es ist hilfreich, diese zu Beginn klar zu benennen:</a:t>
            </a:r>
          </a:p>
          <a:p>
            <a:pPr marR="1130" algn="l" rtl="0"/>
            <a:r>
              <a:rPr lang="de-DE" sz="1800" b="0" i="0" u="none" strike="noStrike" baseline="30000" dirty="0">
                <a:solidFill>
                  <a:srgbClr val="000000"/>
                </a:solidFill>
                <a:latin typeface="Titillium Web" panose="00000300000000000000" pitchFamily="2" charset="0"/>
              </a:rPr>
              <a:t>Teilnehmende: Sie stehen im Mittelpunkt und sind eingeladen, sich aktiv einzubringen.</a:t>
            </a:r>
          </a:p>
          <a:p>
            <a:pPr marR="1130" algn="l" rtl="0"/>
            <a:r>
              <a:rPr lang="de-DE" sz="1800" b="0" i="0" u="none" strike="noStrike" baseline="30000" dirty="0">
                <a:solidFill>
                  <a:srgbClr val="000000"/>
                </a:solidFill>
                <a:latin typeface="Titillium Web" panose="00000300000000000000" pitchFamily="2" charset="0"/>
              </a:rPr>
              <a:t>Workshopleitung: Sie moderiert den Ablauf, setzt Impulse und gestaltet die Lernprozesse.</a:t>
            </a:r>
          </a:p>
          <a:p>
            <a:pPr marR="1130" algn="l" rtl="0"/>
            <a:r>
              <a:rPr lang="de-DE" sz="1800" b="0" i="0" u="none" strike="noStrike" baseline="30000" dirty="0">
                <a:solidFill>
                  <a:srgbClr val="000000"/>
                </a:solidFill>
                <a:latin typeface="Titillium Web" panose="00000300000000000000" pitchFamily="2" charset="0"/>
              </a:rPr>
              <a:t>Begleitpersonen (z. B. Lehrkräfte, pädagogische Fachkräfte, </a:t>
            </a:r>
            <a:r>
              <a:rPr lang="de-DE" sz="1800" b="0" i="0" u="none" strike="noStrike" baseline="30000" dirty="0" err="1">
                <a:solidFill>
                  <a:srgbClr val="000000"/>
                </a:solidFill>
                <a:latin typeface="Titillium Web" panose="00000300000000000000" pitchFamily="2" charset="0"/>
              </a:rPr>
              <a:t>Hospitant:innen</a:t>
            </a:r>
            <a:r>
              <a:rPr lang="de-DE" sz="1800" b="0" i="0" u="none" strike="noStrike" baseline="30000" dirty="0">
                <a:solidFill>
                  <a:srgbClr val="000000"/>
                </a:solidFill>
                <a:latin typeface="Titillium Web" panose="00000300000000000000" pitchFamily="2" charset="0"/>
              </a:rPr>
              <a:t>): Sofern nichts anderes vereinbart wurde, nehmen sie eine teilnehmend-beobachtende Rolle ein – ohne aktiv in das Gruppengeschehen einzugreifen.</a:t>
            </a:r>
          </a:p>
          <a:p>
            <a:pPr marR="0" algn="l" rtl="0"/>
            <a:r>
              <a:rPr lang="de-DE" sz="1800" b="0" i="0" u="none" strike="noStrike" baseline="30000" dirty="0">
                <a:solidFill>
                  <a:srgbClr val="000000"/>
                </a:solidFill>
                <a:latin typeface="Titillium Web" panose="00000300000000000000" pitchFamily="2" charset="0"/>
              </a:rPr>
              <a:t>Die Erfahrung zeigt: Diese Rollenverteilung ermöglicht eine geschützte, offene Workshopatmosphäre und fördert eigenständige Lernprozesse. Die Empfehlung lautet daher, diese Regel zu Beginn explizit zu kommunizieren – idealerweise mit einem kurzen Hinweis wie:</a:t>
            </a:r>
          </a:p>
          <a:p>
            <a:pPr marR="0" algn="l" rtl="0"/>
            <a:r>
              <a:rPr lang="de-DE" sz="1800" b="1" i="1" u="none" strike="noStrike" baseline="30000" dirty="0">
                <a:solidFill>
                  <a:srgbClr val="000000"/>
                </a:solidFill>
                <a:latin typeface="Titillium Web" panose="00000300000000000000" pitchFamily="2" charset="0"/>
              </a:rPr>
              <a:t>„Ist das für alle so in Ordnung, wenn wir das heute so handhaben?“</a:t>
            </a:r>
          </a:p>
          <a:p>
            <a:pPr marR="0" algn="l" rtl="0"/>
            <a:r>
              <a:rPr lang="de-DE" sz="1800" b="0" i="0" u="none" strike="noStrike" baseline="30000" dirty="0">
                <a:solidFill>
                  <a:srgbClr val="000000"/>
                </a:solidFill>
                <a:latin typeface="Titillium Web" panose="00000300000000000000" pitchFamily="2" charset="0"/>
              </a:rPr>
              <a:t>Sollte in der Umsetzung Unterstützung nötig sein, bittet die Workshopleitung aktiv um Mithilfe.</a:t>
            </a:r>
          </a:p>
        </p:txBody>
      </p:sp>
      <p:sp>
        <p:nvSpPr>
          <p:cNvPr id="4" name="Foliennummernplatzhalter 3"/>
          <p:cNvSpPr>
            <a:spLocks noGrp="1"/>
          </p:cNvSpPr>
          <p:nvPr>
            <p:ph type="sldNum" sz="quarter" idx="5"/>
          </p:nvPr>
        </p:nvSpPr>
        <p:spPr/>
        <p:txBody>
          <a:bodyPr/>
          <a:lstStyle/>
          <a:p>
            <a:fld id="{7BD41E19-DC61-40F6-8C64-FAF11DE50B5A}" type="slidenum">
              <a:rPr lang="de-DE" smtClean="0"/>
              <a:t>3</a:t>
            </a:fld>
            <a:endParaRPr lang="de-DE"/>
          </a:p>
        </p:txBody>
      </p:sp>
    </p:spTree>
    <p:extLst>
      <p:ext uri="{BB962C8B-B14F-4D97-AF65-F5344CB8AC3E}">
        <p14:creationId xmlns:p14="http://schemas.microsoft.com/office/powerpoint/2010/main" val="1125921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Sensibilisierung für Diskriminierung aufgrund von Religion und religiösen Symbolen</a:t>
            </a:r>
          </a:p>
          <a:p>
            <a:pPr marR="1130" algn="l" rtl="0"/>
            <a:r>
              <a:rPr lang="de-DE" sz="1000" b="0" i="0" u="none" strike="noStrike" baseline="30000" dirty="0">
                <a:solidFill>
                  <a:srgbClr val="000000"/>
                </a:solidFill>
                <a:latin typeface="Titillium Web" panose="00000300000000000000" pitchFamily="2" charset="0"/>
              </a:rPr>
              <a:t>Verständnis für institutionelle Ausnahmeregelungen im Diskriminierungsschutz, insbesondere im Kontext des Kirchenrechts</a:t>
            </a:r>
          </a:p>
          <a:p>
            <a:pPr marR="1130" algn="l" rtl="0"/>
            <a:r>
              <a:rPr lang="de-DE" sz="1000" b="0" i="0" u="none" strike="noStrike" baseline="30000" dirty="0">
                <a:solidFill>
                  <a:srgbClr val="000000"/>
                </a:solidFill>
                <a:latin typeface="Titillium Web" panose="00000300000000000000" pitchFamily="2" charset="0"/>
              </a:rPr>
              <a:t>Reflexion über die Auswirkungen von Vorurteilen und Stereotypen gegenüber muslimischen Frauen auf dem Arbeitsmarkt</a:t>
            </a:r>
          </a:p>
          <a:p>
            <a:pPr marR="1130" algn="l" rtl="0"/>
            <a:r>
              <a:rPr lang="de-DE" sz="1000" b="0" i="0" u="none" strike="noStrike" baseline="30000" dirty="0">
                <a:solidFill>
                  <a:srgbClr val="000000"/>
                </a:solidFill>
                <a:latin typeface="Titillium Web" panose="00000300000000000000" pitchFamily="2" charset="0"/>
              </a:rPr>
              <a:t>Förderung der kritischen Auseinandersetzung mit struktureller Diskriminierung und individuellen Handlungsmöglichkeiten</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Bildimpuls: Eine Frau mit Kopftuch sitzt an einem See</a:t>
            </a:r>
          </a:p>
          <a:p>
            <a:pPr marR="1130" algn="l" rtl="0"/>
            <a:r>
              <a:rPr lang="de-DE" sz="1000" b="0" i="0" u="none" strike="noStrike" baseline="30000" dirty="0">
                <a:solidFill>
                  <a:srgbClr val="000000"/>
                </a:solidFill>
                <a:latin typeface="Titillium Web" panose="00000300000000000000" pitchFamily="2" charset="0"/>
              </a:rPr>
              <a:t>Offene Beobachtungsfragen zur Wahrnehmung: Was seht ihr? Welche Assoziationen habt ihr?</a:t>
            </a:r>
          </a:p>
          <a:p>
            <a:pPr marR="1130" algn="l" rtl="0"/>
            <a:r>
              <a:rPr lang="de-DE" sz="1000" b="0" i="0" u="none" strike="noStrike" baseline="30000" dirty="0">
                <a:solidFill>
                  <a:srgbClr val="000000"/>
                </a:solidFill>
                <a:latin typeface="Titillium Web" panose="00000300000000000000" pitchFamily="2" charset="0"/>
              </a:rPr>
              <a:t>Szenario: Die Frau bewirbt sich als Erzieherin in einer kirchlichen Einrichtung und erhält eine Absage</a:t>
            </a:r>
          </a:p>
          <a:p>
            <a:pPr marR="1130" algn="l" rtl="0"/>
            <a:r>
              <a:rPr lang="de-DE" sz="1000" b="0" i="0" u="none" strike="noStrike" baseline="30000" dirty="0">
                <a:solidFill>
                  <a:srgbClr val="000000"/>
                </a:solidFill>
                <a:latin typeface="Titillium Web" panose="00000300000000000000" pitchFamily="2" charset="0"/>
              </a:rPr>
              <a:t>Diskussion möglicher Ablehnungsgründe: Inwiefern spielt das Tragen eines Kopftuchs eine Rolle?</a:t>
            </a:r>
          </a:p>
          <a:p>
            <a:pPr marR="1130" algn="l" rtl="0"/>
            <a:r>
              <a:rPr lang="de-DE" sz="1000" b="0" i="0" u="none" strike="noStrike" baseline="30000" dirty="0">
                <a:solidFill>
                  <a:srgbClr val="000000"/>
                </a:solidFill>
                <a:latin typeface="Titillium Web" panose="00000300000000000000" pitchFamily="2" charset="0"/>
              </a:rPr>
              <a:t>Hinweis auf Studien: Muslimische Frauen mit Kopftuch müssen deutlich mehr Bewerbungen schreiben, um zu Vorstellungsgesprächen eingeladen zu werden</a:t>
            </a:r>
          </a:p>
          <a:p>
            <a:pPr marR="0" algn="l" rtl="0"/>
            <a:r>
              <a:rPr lang="de-DE" sz="1200" b="1" i="1" u="none" strike="noStrike" baseline="30000" dirty="0">
                <a:solidFill>
                  <a:srgbClr val="FFFFFF"/>
                </a:solidFill>
                <a:latin typeface="Titillium Web" panose="00000300000000000000" pitchFamily="2" charset="0"/>
              </a:rPr>
              <a:t>Rechtlicher Rahmen:</a:t>
            </a:r>
          </a:p>
          <a:p>
            <a:pPr marR="1130" algn="l" rtl="0"/>
            <a:r>
              <a:rPr lang="de-DE" sz="1000" b="0" i="0" u="none" strike="noStrike" baseline="30000" dirty="0">
                <a:solidFill>
                  <a:srgbClr val="000000"/>
                </a:solidFill>
                <a:latin typeface="Titillium Web" panose="00000300000000000000" pitchFamily="2" charset="0"/>
              </a:rPr>
              <a:t>Das Allgemeine Gleichbehandlungsgesetz (AGG) schützt vor Diskriminierung aufgrund der Religion</a:t>
            </a:r>
          </a:p>
          <a:p>
            <a:pPr marR="1130" algn="l" rtl="0"/>
            <a:r>
              <a:rPr lang="de-DE" sz="1000" b="0" i="0" u="none" strike="noStrike" baseline="30000" dirty="0">
                <a:solidFill>
                  <a:srgbClr val="000000"/>
                </a:solidFill>
                <a:latin typeface="Titillium Web" panose="00000300000000000000" pitchFamily="2" charset="0"/>
              </a:rPr>
              <a:t>Ausnahmen gelten gemäß § 9 AGG für kirchliche Träger, wenn Religionszugehörigkeit zur Identitätswahrung der Einrichtung gehört</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Beispiele:</a:t>
            </a:r>
          </a:p>
          <a:p>
            <a:pPr marR="1130" lvl="1" algn="l" rtl="0"/>
            <a:r>
              <a:rPr lang="de-DE" sz="1000" b="0" i="0" u="none" strike="noStrike" baseline="30000" dirty="0">
                <a:solidFill>
                  <a:srgbClr val="000000"/>
                </a:solidFill>
                <a:latin typeface="Titillium Web" panose="00000300000000000000" pitchFamily="2" charset="0"/>
              </a:rPr>
              <a:t>Muslimische Frau wird in katholischem Kindergarten abgelehnt</a:t>
            </a:r>
          </a:p>
          <a:p>
            <a:pPr marR="1130" lvl="1" algn="l" rtl="0"/>
            <a:r>
              <a:rPr lang="de-DE" sz="1000" b="0" i="0" u="none" strike="noStrike" baseline="30000" dirty="0">
                <a:solidFill>
                  <a:srgbClr val="000000"/>
                </a:solidFill>
                <a:latin typeface="Titillium Web" panose="00000300000000000000" pitchFamily="2" charset="0"/>
              </a:rPr>
              <a:t>Geschiedener Chefarzt wird nach Wiederheirat in katholischem Krankenhaus entlassen – Kündigung letztlich gerichtlich für unzulässig erklärt</a:t>
            </a:r>
          </a:p>
          <a:p>
            <a:pPr marR="1130" algn="l" rtl="0"/>
            <a:r>
              <a:rPr lang="de-DE" sz="1000" b="0" i="0" u="none" strike="noStrike" baseline="30000" dirty="0">
                <a:solidFill>
                  <a:srgbClr val="000000"/>
                </a:solidFill>
                <a:latin typeface="Titillium Web" panose="00000300000000000000" pitchFamily="2" charset="0"/>
              </a:rPr>
              <a:t>Positive Entwicklungen: Zunehmend öffnen sich kirchliche Einrichtungen für vielfältige Teams – Reflexion über fördernde Faktoren</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Bildbetrachtung mit offenen Fragen</a:t>
            </a:r>
          </a:p>
          <a:p>
            <a:pPr marR="1130" algn="l" rtl="0"/>
            <a:r>
              <a:rPr lang="de-DE" sz="1000" b="0" i="0" u="none" strike="noStrike" baseline="30000" dirty="0">
                <a:solidFill>
                  <a:srgbClr val="000000"/>
                </a:solidFill>
                <a:latin typeface="Titillium Web" panose="00000300000000000000" pitchFamily="2" charset="0"/>
              </a:rPr>
              <a:t>Entwicklung und Diskussion des Szenarios im Plenum</a:t>
            </a:r>
          </a:p>
          <a:p>
            <a:pPr marR="1130" algn="l" rtl="0"/>
            <a:r>
              <a:rPr lang="de-DE" sz="1000" b="0" i="0" u="none" strike="noStrike" baseline="30000" dirty="0">
                <a:solidFill>
                  <a:srgbClr val="000000"/>
                </a:solidFill>
                <a:latin typeface="Titillium Web" panose="00000300000000000000" pitchFamily="2" charset="0"/>
              </a:rPr>
              <a:t>Einordnung der Diskriminierungsform und rechtlichen Rahmenbedingungen</a:t>
            </a:r>
          </a:p>
          <a:p>
            <a:pPr marR="1130" algn="l" rtl="0"/>
            <a:r>
              <a:rPr lang="de-DE" sz="1000" b="0" i="0" u="none" strike="noStrike" baseline="30000" dirty="0">
                <a:solidFill>
                  <a:srgbClr val="000000"/>
                </a:solidFill>
                <a:latin typeface="Titillium Web" panose="00000300000000000000" pitchFamily="2" charset="0"/>
              </a:rPr>
              <a:t>Austausch über Erfahrungen, Werte, Handlungsmöglichkeiten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22</a:t>
            </a:fld>
            <a:endParaRPr lang="de-DE"/>
          </a:p>
        </p:txBody>
      </p:sp>
    </p:spTree>
    <p:extLst>
      <p:ext uri="{BB962C8B-B14F-4D97-AF65-F5344CB8AC3E}">
        <p14:creationId xmlns:p14="http://schemas.microsoft.com/office/powerpoint/2010/main" val="3429626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FF2E0-C95F-5EE8-C119-B617247BC6E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42339D2-4220-474C-E3EA-FF9903340D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E822A68-135C-445D-2733-910A3CD21B98}"/>
              </a:ext>
            </a:extLst>
          </p:cNvPr>
          <p:cNvSpPr>
            <a:spLocks noGrp="1"/>
          </p:cNvSpPr>
          <p:nvPr>
            <p:ph type="body" idx="1"/>
          </p:nvPr>
        </p:nvSpPr>
        <p:spPr/>
        <p:txBody>
          <a:bodyPr/>
          <a:lstStyle/>
          <a:p>
            <a:pPr marR="0" algn="l" rtl="0"/>
            <a:r>
              <a:rPr lang="de-DE" sz="1400" b="1" i="1" u="none" strike="noStrike" baseline="30000" dirty="0">
                <a:solidFill>
                  <a:srgbClr val="FFFFFF"/>
                </a:solidFill>
                <a:latin typeface="Titillium Web" panose="00000300000000000000" pitchFamily="2" charset="0"/>
              </a:rPr>
              <a:t>Ziele</a:t>
            </a:r>
          </a:p>
          <a:p>
            <a:pPr marR="1130" algn="l" rtl="0"/>
            <a:r>
              <a:rPr lang="de-DE" sz="1000" b="0" i="0" u="none" strike="noStrike" baseline="30000" dirty="0">
                <a:solidFill>
                  <a:srgbClr val="000000"/>
                </a:solidFill>
                <a:latin typeface="Titillium Web" panose="00000300000000000000" pitchFamily="2" charset="0"/>
              </a:rPr>
              <a:t>Sensibilisierung für Diskriminierung aufgrund rassistischer Zuschreibungen</a:t>
            </a:r>
          </a:p>
          <a:p>
            <a:pPr marR="1130" algn="l" rtl="0"/>
            <a:r>
              <a:rPr lang="de-DE" sz="1000" b="0" i="0" u="none" strike="noStrike" baseline="30000" dirty="0">
                <a:solidFill>
                  <a:srgbClr val="000000"/>
                </a:solidFill>
                <a:latin typeface="Titillium Web" panose="00000300000000000000" pitchFamily="2" charset="0"/>
              </a:rPr>
              <a:t>Auseinandersetzung mit der gesellschaftlichen Konstruktion von „Normalität“ und „Anderssein“</a:t>
            </a:r>
          </a:p>
          <a:p>
            <a:pPr marR="1130" algn="l" rtl="0"/>
            <a:r>
              <a:rPr lang="de-DE" sz="1000" b="0" i="0" u="none" strike="noStrike" baseline="30000" dirty="0">
                <a:solidFill>
                  <a:srgbClr val="000000"/>
                </a:solidFill>
                <a:latin typeface="Titillium Web" panose="00000300000000000000" pitchFamily="2" charset="0"/>
              </a:rPr>
              <a:t>Reflexion über Mehrfachdiskriminierung (Intersektionalität) und Elternschaft im Kontext rassistischer Strukturen</a:t>
            </a:r>
          </a:p>
          <a:p>
            <a:pPr marR="1130" algn="l" rtl="0"/>
            <a:r>
              <a:rPr lang="de-DE" sz="1000" b="0" i="0" u="none" strike="noStrike" baseline="30000" dirty="0">
                <a:solidFill>
                  <a:srgbClr val="000000"/>
                </a:solidFill>
                <a:latin typeface="Titillium Web" panose="00000300000000000000" pitchFamily="2" charset="0"/>
              </a:rPr>
              <a:t>Förderung von Perspektivwechsel und kritischer Medienkompetenz</a:t>
            </a:r>
          </a:p>
          <a:p>
            <a:pPr marR="0" algn="l" rtl="0"/>
            <a:r>
              <a:rPr lang="de-DE" sz="1400" b="1" i="1" u="none" strike="noStrike" baseline="30000" dirty="0">
                <a:solidFill>
                  <a:srgbClr val="FFFFFF"/>
                </a:solidFill>
                <a:latin typeface="Titillium Web" panose="00000300000000000000" pitchFamily="2" charset="0"/>
              </a:rPr>
              <a:t>Inhalte</a:t>
            </a:r>
          </a:p>
          <a:p>
            <a:pPr marR="1130" algn="l" rtl="0"/>
            <a:r>
              <a:rPr lang="de-DE" sz="1000" b="0" i="0" u="none" strike="noStrike" baseline="30000" dirty="0">
                <a:solidFill>
                  <a:srgbClr val="000000"/>
                </a:solidFill>
                <a:latin typeface="Titillium Web" panose="00000300000000000000" pitchFamily="2" charset="0"/>
              </a:rPr>
              <a:t>Bildimpuls: Eine Mutter mit Kind</a:t>
            </a:r>
          </a:p>
          <a:p>
            <a:pPr marR="1130" algn="l" rtl="0"/>
            <a:r>
              <a:rPr lang="de-DE" sz="1000" b="0" i="0" u="none" strike="noStrike" baseline="30000" dirty="0">
                <a:solidFill>
                  <a:srgbClr val="000000"/>
                </a:solidFill>
                <a:latin typeface="Titillium Web" panose="00000300000000000000" pitchFamily="2" charset="0"/>
              </a:rPr>
              <a:t>Einstiegsfragen: Was sehen wir? Welche Rollenbilder werden (nicht) erfüllt?</a:t>
            </a:r>
          </a:p>
          <a:p>
            <a:pPr marR="1130" algn="l" rtl="0"/>
            <a:r>
              <a:rPr lang="de-DE" sz="1000" b="0" i="0" u="none" strike="noStrike" baseline="30000" dirty="0">
                <a:solidFill>
                  <a:srgbClr val="000000"/>
                </a:solidFill>
                <a:latin typeface="Titillium Web" panose="00000300000000000000" pitchFamily="2" charset="0"/>
              </a:rPr>
              <a:t>Szenario: Die Frau wird auf dem Spielplatz gefragt, ob sie das Kind babysitte – implizite Infragestellung der Mutterschaft</a:t>
            </a:r>
          </a:p>
          <a:p>
            <a:pPr marR="1130" algn="l" rtl="0"/>
            <a:r>
              <a:rPr lang="de-DE" sz="1000" b="0" i="0" u="none" strike="noStrike" baseline="30000" dirty="0">
                <a:solidFill>
                  <a:srgbClr val="000000"/>
                </a:solidFill>
                <a:latin typeface="Titillium Web" panose="00000300000000000000" pitchFamily="2" charset="0"/>
              </a:rPr>
              <a:t>Diskussion: Welche Stereotype wirken hier? Was sagt das über gesellschaftliche Vorstellungen von Familie und Herkunft aus?</a:t>
            </a:r>
            <a:br>
              <a:rPr lang="de-DE" sz="1000" b="0" i="0" u="none" strike="noStrike" baseline="30000" dirty="0">
                <a:solidFill>
                  <a:srgbClr val="000000"/>
                </a:solidFill>
                <a:latin typeface="Titillium Web" panose="00000300000000000000" pitchFamily="2" charset="0"/>
              </a:rPr>
            </a:br>
            <a:r>
              <a:rPr lang="de-DE" sz="1000" b="0" i="0" u="none" strike="noStrike" baseline="30000" dirty="0">
                <a:solidFill>
                  <a:srgbClr val="000000"/>
                </a:solidFill>
                <a:latin typeface="Titillium Web" panose="00000300000000000000" pitchFamily="2" charset="0"/>
              </a:rPr>
              <a:t>Einordnung:</a:t>
            </a:r>
          </a:p>
          <a:p>
            <a:pPr marR="1130" lvl="1" algn="l" rtl="0"/>
            <a:r>
              <a:rPr lang="de-DE" sz="1000" b="0" i="0" u="none" strike="noStrike" baseline="30000" dirty="0">
                <a:solidFill>
                  <a:srgbClr val="000000"/>
                </a:solidFill>
                <a:latin typeface="Titillium Web" panose="00000300000000000000" pitchFamily="2" charset="0"/>
              </a:rPr>
              <a:t>Rassismus als Struktur: Wer wird als „zugehörig“ wahrgenommen?</a:t>
            </a:r>
          </a:p>
          <a:p>
            <a:pPr marR="1130" lvl="1" algn="l" rtl="0"/>
            <a:r>
              <a:rPr lang="de-DE" sz="1000" b="0" i="0" u="none" strike="noStrike" baseline="30000" dirty="0">
                <a:solidFill>
                  <a:srgbClr val="000000"/>
                </a:solidFill>
                <a:latin typeface="Titillium Web" panose="00000300000000000000" pitchFamily="2" charset="0"/>
              </a:rPr>
              <a:t>Intersektionalität: Zusammenspiel von Rassismus und Sexismus</a:t>
            </a:r>
          </a:p>
          <a:p>
            <a:pPr marR="0" algn="l" rtl="0"/>
            <a:r>
              <a:rPr lang="de-DE" sz="1200" b="1" i="1" u="none" strike="noStrike" baseline="30000" dirty="0">
                <a:solidFill>
                  <a:srgbClr val="FFFFFF"/>
                </a:solidFill>
                <a:latin typeface="Titillium Web" panose="00000300000000000000" pitchFamily="2" charset="0"/>
              </a:rPr>
              <a:t>    Rechtlicher Rahmen:</a:t>
            </a:r>
          </a:p>
          <a:p>
            <a:pPr marR="1130" algn="l" rtl="0"/>
            <a:r>
              <a:rPr lang="de-DE" sz="1000" b="0" i="0" u="none" strike="noStrike" baseline="30000" dirty="0">
                <a:solidFill>
                  <a:srgbClr val="000000"/>
                </a:solidFill>
                <a:latin typeface="Titillium Web" panose="00000300000000000000" pitchFamily="2" charset="0"/>
              </a:rPr>
              <a:t>Schutz vor rassistischer Diskriminierung nach § 1 AGG</a:t>
            </a:r>
          </a:p>
          <a:p>
            <a:pPr marR="1130" algn="l" rtl="0"/>
            <a:r>
              <a:rPr lang="de-DE" sz="1000" b="0" i="0" u="none" strike="noStrike" baseline="30000" dirty="0">
                <a:solidFill>
                  <a:srgbClr val="000000"/>
                </a:solidFill>
                <a:latin typeface="Titillium Web" panose="00000300000000000000" pitchFamily="2" charset="0"/>
              </a:rPr>
              <a:t>Rassistische Mikroaggressionen meist nicht justiziabel, aber dennoch wirkmächtig</a:t>
            </a:r>
          </a:p>
          <a:p>
            <a:pPr marR="1130" algn="l" rtl="0"/>
            <a:r>
              <a:rPr lang="de-DE" sz="1000" b="0" i="0" u="none" strike="noStrike" baseline="30000" dirty="0">
                <a:solidFill>
                  <a:srgbClr val="000000"/>
                </a:solidFill>
                <a:latin typeface="Titillium Web" panose="00000300000000000000" pitchFamily="2" charset="0"/>
              </a:rPr>
              <a:t>Alltagskontext: Wiederholte Zuschreibungen können zu Ausschlüssen, innerer Rückzugsbewegung oder Selbstzweifeln führen</a:t>
            </a:r>
          </a:p>
          <a:p>
            <a:pPr marR="0" algn="l" rtl="0"/>
            <a:r>
              <a:rPr lang="de-DE" sz="1400" b="1" i="1" u="none" strike="noStrike" baseline="30000" dirty="0">
                <a:solidFill>
                  <a:srgbClr val="FFFFFF"/>
                </a:solidFill>
                <a:latin typeface="Titillium Web" panose="00000300000000000000" pitchFamily="2" charset="0"/>
              </a:rPr>
              <a:t>Methoden</a:t>
            </a:r>
          </a:p>
          <a:p>
            <a:pPr marR="1130" algn="l" rtl="0"/>
            <a:r>
              <a:rPr lang="de-DE" sz="1000" b="0" i="0" u="none" strike="noStrike" baseline="30000" dirty="0">
                <a:solidFill>
                  <a:srgbClr val="000000"/>
                </a:solidFill>
                <a:latin typeface="Titillium Web" panose="00000300000000000000" pitchFamily="2" charset="0"/>
              </a:rPr>
              <a:t>Bildbetrachtung mit offenen Fragen</a:t>
            </a:r>
          </a:p>
          <a:p>
            <a:pPr marR="1130" algn="l" rtl="0"/>
            <a:r>
              <a:rPr lang="de-DE" sz="1000" b="0" i="0" u="none" strike="noStrike" baseline="30000" dirty="0">
                <a:solidFill>
                  <a:srgbClr val="000000"/>
                </a:solidFill>
                <a:latin typeface="Titillium Web" panose="00000300000000000000" pitchFamily="2" charset="0"/>
              </a:rPr>
              <a:t>Diskussion im Plenum zur Wahrnehmung von Familie, Normalität und Zugehörigkeit</a:t>
            </a:r>
          </a:p>
          <a:p>
            <a:pPr marR="1130" algn="l" rtl="0"/>
            <a:r>
              <a:rPr lang="de-DE" sz="1000" b="0" i="0" u="none" strike="noStrike" baseline="30000" dirty="0">
                <a:solidFill>
                  <a:srgbClr val="000000"/>
                </a:solidFill>
                <a:latin typeface="Titillium Web" panose="00000300000000000000" pitchFamily="2" charset="0"/>
              </a:rPr>
              <a:t>Einordnung der Diskriminierungsform (rassistische Zuschreibung, Mikroaggression)</a:t>
            </a:r>
          </a:p>
          <a:p>
            <a:pPr marR="1130" algn="l" rtl="0"/>
            <a:r>
              <a:rPr lang="de-DE" sz="1000" b="0" i="0" u="none" strike="noStrike" baseline="30000" dirty="0">
                <a:solidFill>
                  <a:srgbClr val="000000"/>
                </a:solidFill>
                <a:latin typeface="Titillium Web" panose="00000300000000000000" pitchFamily="2" charset="0"/>
              </a:rPr>
              <a:t>Reflexion über eigene Prägungen und gesellschaftliche Bilder von Elternschaft</a:t>
            </a:r>
          </a:p>
          <a:p>
            <a:endParaRPr lang="de-DE" dirty="0"/>
          </a:p>
        </p:txBody>
      </p:sp>
      <p:sp>
        <p:nvSpPr>
          <p:cNvPr id="4" name="Foliennummernplatzhalter 3">
            <a:extLst>
              <a:ext uri="{FF2B5EF4-FFF2-40B4-BE49-F238E27FC236}">
                <a16:creationId xmlns:a16="http://schemas.microsoft.com/office/drawing/2014/main" id="{C9D55B7C-8FC2-5088-C8BF-9944F9E6668B}"/>
              </a:ext>
            </a:extLst>
          </p:cNvPr>
          <p:cNvSpPr>
            <a:spLocks noGrp="1"/>
          </p:cNvSpPr>
          <p:nvPr>
            <p:ph type="sldNum" sz="quarter" idx="5"/>
          </p:nvPr>
        </p:nvSpPr>
        <p:spPr/>
        <p:txBody>
          <a:bodyPr/>
          <a:lstStyle/>
          <a:p>
            <a:fld id="{7BD41E19-DC61-40F6-8C64-FAF11DE50B5A}" type="slidenum">
              <a:rPr lang="de-DE" smtClean="0"/>
              <a:t>23</a:t>
            </a:fld>
            <a:endParaRPr lang="de-DE"/>
          </a:p>
        </p:txBody>
      </p:sp>
    </p:spTree>
    <p:extLst>
      <p:ext uri="{BB962C8B-B14F-4D97-AF65-F5344CB8AC3E}">
        <p14:creationId xmlns:p14="http://schemas.microsoft.com/office/powerpoint/2010/main" val="3217522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EC66A-C71D-DCF2-34E2-3E87EAA38C7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5DD26C-D41B-6728-2E12-009919909A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17416A-8DEF-4B76-B228-5B10E4F44959}"/>
              </a:ext>
            </a:extLst>
          </p:cNvPr>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Sensibilisierung für Diskriminierung aufgrund sexueller Orientierung oder geschlechtlicher Identität</a:t>
            </a:r>
          </a:p>
          <a:p>
            <a:pPr marR="1130" algn="l" rtl="0"/>
            <a:r>
              <a:rPr lang="de-DE" sz="1800" b="0" i="0" u="none" strike="noStrike" baseline="30000" dirty="0">
                <a:solidFill>
                  <a:srgbClr val="000000"/>
                </a:solidFill>
                <a:latin typeface="Titillium Web" panose="00000300000000000000" pitchFamily="2" charset="0"/>
              </a:rPr>
              <a:t>Reflexion über gesellschaftliche Erwartungen und Normvorstellungen in Bezug auf Geschlecht und Zugehörigkeit</a:t>
            </a:r>
          </a:p>
          <a:p>
            <a:pPr marR="1130" algn="l" rtl="0"/>
            <a:r>
              <a:rPr lang="de-DE" sz="1800" b="0" i="0" u="none" strike="noStrike" baseline="30000" dirty="0">
                <a:solidFill>
                  <a:srgbClr val="000000"/>
                </a:solidFill>
                <a:latin typeface="Titillium Web" panose="00000300000000000000" pitchFamily="2" charset="0"/>
              </a:rPr>
              <a:t>Förderung von Empathie, Offenheit und wertschätzendem Umgang in geschlechtlich sensiblen Kontexten</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Bildimpuls: Drei junge Frauen in einer Umkleidekabine, eine davon schaut bedrückt zur Seite</a:t>
            </a:r>
          </a:p>
          <a:p>
            <a:pPr marR="1130" algn="l" rtl="0"/>
            <a:r>
              <a:rPr lang="de-DE" sz="1800" b="0" i="0" u="none" strike="noStrike" baseline="30000" dirty="0">
                <a:solidFill>
                  <a:srgbClr val="000000"/>
                </a:solidFill>
                <a:latin typeface="Titillium Web" panose="00000300000000000000" pitchFamily="2" charset="0"/>
              </a:rPr>
              <a:t>Beobachtungsfragen: Was passiert hier? Welche Rollen sind sichtbar?</a:t>
            </a:r>
          </a:p>
          <a:p>
            <a:pPr marR="1130" algn="l" rtl="0"/>
            <a:r>
              <a:rPr lang="de-DE" sz="1800" b="0" i="0" u="none" strike="noStrike" baseline="30000" dirty="0">
                <a:solidFill>
                  <a:srgbClr val="000000"/>
                </a:solidFill>
                <a:latin typeface="Titillium Web" panose="00000300000000000000" pitchFamily="2" charset="0"/>
              </a:rPr>
              <a:t>Szenario: Eine Jugendliche outet sich als lesbisch und spürt seitdem Unbehagen in der Mädchensportumkleide</a:t>
            </a:r>
          </a:p>
          <a:p>
            <a:pPr marR="1130" algn="l" rtl="0"/>
            <a:r>
              <a:rPr lang="de-DE" sz="1800" b="0" i="0" u="none" strike="noStrike" baseline="30000" dirty="0">
                <a:solidFill>
                  <a:srgbClr val="000000"/>
                </a:solidFill>
                <a:latin typeface="Titillium Web" panose="00000300000000000000" pitchFamily="2" charset="0"/>
              </a:rPr>
              <a:t>Diskussion:</a:t>
            </a:r>
          </a:p>
          <a:p>
            <a:pPr marR="1130" algn="l" rtl="0"/>
            <a:r>
              <a:rPr lang="de-DE" sz="1800" b="0" i="0" u="none" strike="noStrike" baseline="30000" dirty="0">
                <a:solidFill>
                  <a:srgbClr val="000000"/>
                </a:solidFill>
                <a:latin typeface="Titillium Web" panose="00000300000000000000" pitchFamily="2" charset="0"/>
              </a:rPr>
              <a:t>Was verändert sich durch das Coming-out?</a:t>
            </a:r>
          </a:p>
          <a:p>
            <a:pPr marR="1130" algn="l" rtl="0"/>
            <a:r>
              <a:rPr lang="de-DE" sz="1800" b="0" i="0" u="none" strike="noStrike" baseline="30000" dirty="0">
                <a:solidFill>
                  <a:srgbClr val="000000"/>
                </a:solidFill>
                <a:latin typeface="Titillium Web" panose="00000300000000000000" pitchFamily="2" charset="0"/>
              </a:rPr>
              <a:t>Ist die Sorge der anderen Ausdruck von Diskriminierung oder Unsicherheit?</a:t>
            </a:r>
          </a:p>
          <a:p>
            <a:pPr marR="1130" algn="l" rtl="0"/>
            <a:r>
              <a:rPr lang="de-DE" sz="1800" b="0" i="0" u="none" strike="noStrike" baseline="30000" dirty="0">
                <a:solidFill>
                  <a:srgbClr val="000000"/>
                </a:solidFill>
                <a:latin typeface="Titillium Web" panose="00000300000000000000" pitchFamily="2" charset="0"/>
              </a:rPr>
              <a:t>Wie kann ein Umfeld entstehen, das Offenheit ermöglicht, ohne andere zu verunsichern?</a:t>
            </a:r>
          </a:p>
          <a:p>
            <a:pPr marR="0" algn="l" rtl="0"/>
            <a:r>
              <a:rPr lang="de-DE" sz="1800" b="1" i="1" u="none" strike="noStrike" baseline="30000" dirty="0">
                <a:solidFill>
                  <a:srgbClr val="FFFFFF"/>
                </a:solidFill>
                <a:latin typeface="Titillium Web" panose="00000300000000000000" pitchFamily="2" charset="0"/>
              </a:rPr>
              <a:t>    Rechtlicher Rahmen:</a:t>
            </a:r>
          </a:p>
          <a:p>
            <a:pPr marR="1130" algn="l" rtl="0"/>
            <a:r>
              <a:rPr lang="de-DE" sz="1800" b="0" i="0" u="none" strike="noStrike" baseline="30000" dirty="0">
                <a:solidFill>
                  <a:srgbClr val="000000"/>
                </a:solidFill>
                <a:latin typeface="Titillium Web" panose="00000300000000000000" pitchFamily="2" charset="0"/>
              </a:rPr>
              <a:t>Das AGG schützt vor Benachteiligung aufgrund der sexuellen Identität (§ 1 AGG)</a:t>
            </a:r>
          </a:p>
          <a:p>
            <a:pPr marR="1130" algn="l" rtl="0"/>
            <a:r>
              <a:rPr lang="de-DE" sz="1800" b="0" i="0" u="none" strike="noStrike" baseline="30000" dirty="0">
                <a:solidFill>
                  <a:srgbClr val="000000"/>
                </a:solidFill>
                <a:latin typeface="Titillium Web" panose="00000300000000000000" pitchFamily="2" charset="0"/>
              </a:rPr>
              <a:t>Schulgesetzgebung der Länder betont den Schutz vor Diskriminierung in Bildungseinrichtungen</a:t>
            </a:r>
          </a:p>
          <a:p>
            <a:pPr marR="1130" algn="l" rtl="0"/>
            <a:r>
              <a:rPr lang="de-DE" sz="1800" b="0" i="0" u="none" strike="noStrike" baseline="30000" dirty="0">
                <a:solidFill>
                  <a:srgbClr val="000000"/>
                </a:solidFill>
                <a:latin typeface="Titillium Web" panose="00000300000000000000" pitchFamily="2" charset="0"/>
              </a:rPr>
              <a:t>In der Praxis bestehen häufig Unsicherheiten bei der Einordnung von Homo- und Transfeindlichkeit als Diskriminierung</a:t>
            </a:r>
          </a:p>
          <a:p>
            <a:pPr marR="1130" algn="l" rtl="0"/>
            <a:r>
              <a:rPr lang="de-DE" sz="1800" b="0" i="0" u="none" strike="noStrike" baseline="30000" dirty="0">
                <a:solidFill>
                  <a:srgbClr val="000000"/>
                </a:solidFill>
                <a:latin typeface="Titillium Web" panose="00000300000000000000" pitchFamily="2" charset="0"/>
              </a:rPr>
              <a:t>Schutzräume und Aufklärungsarbeit sind zentrale pädagogische Aufgaben zur Prävention</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Bildbetrachtung mit offenen Fragen zur Interpretation der Szene</a:t>
            </a:r>
          </a:p>
          <a:p>
            <a:pPr marR="1130" algn="l" rtl="0"/>
            <a:r>
              <a:rPr lang="de-DE" sz="1800" b="0" i="0" u="none" strike="noStrike" baseline="30000" dirty="0">
                <a:solidFill>
                  <a:srgbClr val="000000"/>
                </a:solidFill>
                <a:latin typeface="Titillium Web" panose="00000300000000000000" pitchFamily="2" charset="0"/>
              </a:rPr>
              <a:t>Diskussion im Plenum oder in Kleingruppen zu Emotionen, Erwartungen und Handlungsmöglichkeiten</a:t>
            </a:r>
          </a:p>
          <a:p>
            <a:pPr marR="1130" algn="l" rtl="0"/>
            <a:r>
              <a:rPr lang="de-DE" sz="1800" b="0" i="0" u="none" strike="noStrike" baseline="30000" dirty="0">
                <a:solidFill>
                  <a:srgbClr val="000000"/>
                </a:solidFill>
                <a:latin typeface="Titillium Web" panose="00000300000000000000" pitchFamily="2" charset="0"/>
              </a:rPr>
              <a:t>Reflexion über Schul- und Freizeitsituationen mit Blick auf geschlechtliche und sexuelle Vielfalt</a:t>
            </a:r>
          </a:p>
          <a:p>
            <a:pPr marR="1130" algn="l" rtl="0"/>
            <a:r>
              <a:rPr lang="de-DE" sz="1800" b="0" i="0" u="none" strike="noStrike" baseline="30000" dirty="0">
                <a:solidFill>
                  <a:srgbClr val="000000"/>
                </a:solidFill>
                <a:latin typeface="Titillium Web" panose="00000300000000000000" pitchFamily="2" charset="0"/>
              </a:rPr>
              <a:t>Perspektivwechsel: Wie kann ein sicherer Raum für alle geschaffen werden?</a:t>
            </a:r>
          </a:p>
          <a:p>
            <a:endParaRPr lang="de-DE" dirty="0"/>
          </a:p>
        </p:txBody>
      </p:sp>
      <p:sp>
        <p:nvSpPr>
          <p:cNvPr id="4" name="Foliennummernplatzhalter 3">
            <a:extLst>
              <a:ext uri="{FF2B5EF4-FFF2-40B4-BE49-F238E27FC236}">
                <a16:creationId xmlns:a16="http://schemas.microsoft.com/office/drawing/2014/main" id="{77684035-4FB6-7F4B-2808-93DFAA480BA3}"/>
              </a:ext>
            </a:extLst>
          </p:cNvPr>
          <p:cNvSpPr>
            <a:spLocks noGrp="1"/>
          </p:cNvSpPr>
          <p:nvPr>
            <p:ph type="sldNum" sz="quarter" idx="5"/>
          </p:nvPr>
        </p:nvSpPr>
        <p:spPr/>
        <p:txBody>
          <a:bodyPr/>
          <a:lstStyle/>
          <a:p>
            <a:fld id="{7BD41E19-DC61-40F6-8C64-FAF11DE50B5A}" type="slidenum">
              <a:rPr lang="de-DE" smtClean="0"/>
              <a:t>24</a:t>
            </a:fld>
            <a:endParaRPr lang="de-DE"/>
          </a:p>
        </p:txBody>
      </p:sp>
    </p:spTree>
    <p:extLst>
      <p:ext uri="{BB962C8B-B14F-4D97-AF65-F5344CB8AC3E}">
        <p14:creationId xmlns:p14="http://schemas.microsoft.com/office/powerpoint/2010/main" val="184984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54FE5-44EA-94A8-7BD3-56A9C96D574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CF84BE-134A-A560-473F-FF00E29A8CF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DAFAEC-A441-EDEA-B55B-7F9A78E4610D}"/>
              </a:ext>
            </a:extLst>
          </p:cNvPr>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Sensibilisierung für Diskriminierung aufgrund sexueller Orientierung oder geschlechtlicher Identität</a:t>
            </a:r>
          </a:p>
          <a:p>
            <a:pPr marR="1130" algn="l" rtl="0"/>
            <a:r>
              <a:rPr lang="de-DE" sz="1800" b="0" i="0" u="none" strike="noStrike" baseline="30000" dirty="0">
                <a:solidFill>
                  <a:srgbClr val="000000"/>
                </a:solidFill>
                <a:latin typeface="Titillium Web" panose="00000300000000000000" pitchFamily="2" charset="0"/>
              </a:rPr>
              <a:t>Reflexion über gesellschaftliche Erwartungen und Normvorstellungen in Bezug auf Geschlecht und Zugehörigkeit</a:t>
            </a:r>
          </a:p>
          <a:p>
            <a:pPr marR="1130" algn="l" rtl="0"/>
            <a:r>
              <a:rPr lang="de-DE" sz="1800" b="0" i="0" u="none" strike="noStrike" baseline="30000" dirty="0">
                <a:solidFill>
                  <a:srgbClr val="000000"/>
                </a:solidFill>
                <a:latin typeface="Titillium Web" panose="00000300000000000000" pitchFamily="2" charset="0"/>
              </a:rPr>
              <a:t>Förderung von Empathie, Offenheit und wertschätzendem Umgang in geschlechtlich sensiblen Kontexten</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Bildimpuls: Drei junge Frauen in einer Umkleidekabine, eine davon schaut bedrückt zur Seite</a:t>
            </a:r>
          </a:p>
          <a:p>
            <a:pPr marR="1130" algn="l" rtl="0"/>
            <a:r>
              <a:rPr lang="de-DE" sz="1800" b="0" i="0" u="none" strike="noStrike" baseline="30000" dirty="0">
                <a:solidFill>
                  <a:srgbClr val="000000"/>
                </a:solidFill>
                <a:latin typeface="Titillium Web" panose="00000300000000000000" pitchFamily="2" charset="0"/>
              </a:rPr>
              <a:t>Beobachtungsfragen: Was passiert hier? Welche Rollen sind sichtbar?</a:t>
            </a:r>
          </a:p>
          <a:p>
            <a:pPr marR="1130" algn="l" rtl="0"/>
            <a:r>
              <a:rPr lang="de-DE" sz="1800" b="0" i="0" u="none" strike="noStrike" baseline="30000" dirty="0">
                <a:solidFill>
                  <a:srgbClr val="000000"/>
                </a:solidFill>
                <a:latin typeface="Titillium Web" panose="00000300000000000000" pitchFamily="2" charset="0"/>
              </a:rPr>
              <a:t>Szenario: Eine Jugendliche outet sich als lesbisch und spürt seitdem Unbehagen in der Mädchensportumkleide</a:t>
            </a:r>
          </a:p>
          <a:p>
            <a:pPr marR="1130" algn="l" rtl="0"/>
            <a:r>
              <a:rPr lang="de-DE" sz="1800" b="0" i="0" u="none" strike="noStrike" baseline="30000" dirty="0">
                <a:solidFill>
                  <a:srgbClr val="000000"/>
                </a:solidFill>
                <a:latin typeface="Titillium Web" panose="00000300000000000000" pitchFamily="2" charset="0"/>
              </a:rPr>
              <a:t>Diskussion:</a:t>
            </a:r>
          </a:p>
          <a:p>
            <a:pPr marR="1130" algn="l" rtl="0"/>
            <a:r>
              <a:rPr lang="de-DE" sz="1800" b="0" i="0" u="none" strike="noStrike" baseline="30000" dirty="0">
                <a:solidFill>
                  <a:srgbClr val="000000"/>
                </a:solidFill>
                <a:latin typeface="Titillium Web" panose="00000300000000000000" pitchFamily="2" charset="0"/>
              </a:rPr>
              <a:t>Was verändert sich durch das Coming-out?</a:t>
            </a:r>
          </a:p>
          <a:p>
            <a:pPr marR="1130" algn="l" rtl="0"/>
            <a:r>
              <a:rPr lang="de-DE" sz="1800" b="0" i="0" u="none" strike="noStrike" baseline="30000" dirty="0">
                <a:solidFill>
                  <a:srgbClr val="000000"/>
                </a:solidFill>
                <a:latin typeface="Titillium Web" panose="00000300000000000000" pitchFamily="2" charset="0"/>
              </a:rPr>
              <a:t>Ist die Sorge der anderen Ausdruck von Diskriminierung oder Unsicherheit?</a:t>
            </a:r>
          </a:p>
          <a:p>
            <a:pPr marR="1130" algn="l" rtl="0"/>
            <a:r>
              <a:rPr lang="de-DE" sz="1800" b="0" i="0" u="none" strike="noStrike" baseline="30000" dirty="0">
                <a:solidFill>
                  <a:srgbClr val="000000"/>
                </a:solidFill>
                <a:latin typeface="Titillium Web" panose="00000300000000000000" pitchFamily="2" charset="0"/>
              </a:rPr>
              <a:t>Wie kann ein Umfeld entstehen, das Offenheit ermöglicht, ohne andere zu verunsichern?</a:t>
            </a:r>
          </a:p>
          <a:p>
            <a:pPr marR="0" algn="l" rtl="0"/>
            <a:r>
              <a:rPr lang="de-DE" sz="1800" b="1" i="1" u="none" strike="noStrike" baseline="30000" dirty="0">
                <a:solidFill>
                  <a:srgbClr val="FFFFFF"/>
                </a:solidFill>
                <a:latin typeface="Titillium Web" panose="00000300000000000000" pitchFamily="2" charset="0"/>
              </a:rPr>
              <a:t>    Rechtlicher Rahmen:</a:t>
            </a:r>
          </a:p>
          <a:p>
            <a:pPr marR="1130" algn="l" rtl="0"/>
            <a:r>
              <a:rPr lang="de-DE" sz="1800" b="0" i="0" u="none" strike="noStrike" baseline="30000" dirty="0">
                <a:solidFill>
                  <a:srgbClr val="000000"/>
                </a:solidFill>
                <a:latin typeface="Titillium Web" panose="00000300000000000000" pitchFamily="2" charset="0"/>
              </a:rPr>
              <a:t>Das AGG schützt vor Benachteiligung aufgrund der sexuellen Identität (§ 1 AGG)</a:t>
            </a:r>
          </a:p>
          <a:p>
            <a:pPr marR="1130" algn="l" rtl="0"/>
            <a:r>
              <a:rPr lang="de-DE" sz="1800" b="0" i="0" u="none" strike="noStrike" baseline="30000" dirty="0">
                <a:solidFill>
                  <a:srgbClr val="000000"/>
                </a:solidFill>
                <a:latin typeface="Titillium Web" panose="00000300000000000000" pitchFamily="2" charset="0"/>
              </a:rPr>
              <a:t>Schulgesetzgebung der Länder betont den Schutz vor Diskriminierung in Bildungseinrichtungen</a:t>
            </a:r>
          </a:p>
          <a:p>
            <a:pPr marR="1130" algn="l" rtl="0"/>
            <a:r>
              <a:rPr lang="de-DE" sz="1800" b="0" i="0" u="none" strike="noStrike" baseline="30000" dirty="0">
                <a:solidFill>
                  <a:srgbClr val="000000"/>
                </a:solidFill>
                <a:latin typeface="Titillium Web" panose="00000300000000000000" pitchFamily="2" charset="0"/>
              </a:rPr>
              <a:t>In der Praxis bestehen häufig Unsicherheiten bei der Einordnung von Homo- und Transfeindlichkeit als Diskriminierung</a:t>
            </a:r>
          </a:p>
          <a:p>
            <a:pPr marR="1130" algn="l" rtl="0"/>
            <a:r>
              <a:rPr lang="de-DE" sz="1800" b="0" i="0" u="none" strike="noStrike" baseline="30000" dirty="0">
                <a:solidFill>
                  <a:srgbClr val="000000"/>
                </a:solidFill>
                <a:latin typeface="Titillium Web" panose="00000300000000000000" pitchFamily="2" charset="0"/>
              </a:rPr>
              <a:t>Schutzräume und Aufklärungsarbeit sind zentrale pädagogische Aufgaben zur Prävention</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Bildbetrachtung mit offenen Fragen zur Interpretation der Szene</a:t>
            </a:r>
          </a:p>
          <a:p>
            <a:pPr marR="1130" algn="l" rtl="0"/>
            <a:r>
              <a:rPr lang="de-DE" sz="1800" b="0" i="0" u="none" strike="noStrike" baseline="30000" dirty="0">
                <a:solidFill>
                  <a:srgbClr val="000000"/>
                </a:solidFill>
                <a:latin typeface="Titillium Web" panose="00000300000000000000" pitchFamily="2" charset="0"/>
              </a:rPr>
              <a:t>Diskussion im Plenum oder in Kleingruppen zu Emotionen, Erwartungen und Handlungsmöglichkeiten</a:t>
            </a:r>
          </a:p>
          <a:p>
            <a:pPr marR="1130" algn="l" rtl="0"/>
            <a:r>
              <a:rPr lang="de-DE" sz="1800" b="0" i="0" u="none" strike="noStrike" baseline="30000" dirty="0">
                <a:solidFill>
                  <a:srgbClr val="000000"/>
                </a:solidFill>
                <a:latin typeface="Titillium Web" panose="00000300000000000000" pitchFamily="2" charset="0"/>
              </a:rPr>
              <a:t>Reflexion über Schul- und Freizeitsituationen mit Blick auf geschlechtliche und sexuelle Vielfalt</a:t>
            </a:r>
          </a:p>
          <a:p>
            <a:pPr marR="1130" algn="l" rtl="0"/>
            <a:r>
              <a:rPr lang="de-DE" sz="1800" b="0" i="0" u="none" strike="noStrike" baseline="30000" dirty="0">
                <a:solidFill>
                  <a:srgbClr val="000000"/>
                </a:solidFill>
                <a:latin typeface="Titillium Web" panose="00000300000000000000" pitchFamily="2" charset="0"/>
              </a:rPr>
              <a:t>Perspektivwechsel: Wie kann ein sicherer Raum für alle geschaffen werden?</a:t>
            </a:r>
          </a:p>
          <a:p>
            <a:endParaRPr lang="de-DE" dirty="0"/>
          </a:p>
        </p:txBody>
      </p:sp>
      <p:sp>
        <p:nvSpPr>
          <p:cNvPr id="4" name="Foliennummernplatzhalter 3">
            <a:extLst>
              <a:ext uri="{FF2B5EF4-FFF2-40B4-BE49-F238E27FC236}">
                <a16:creationId xmlns:a16="http://schemas.microsoft.com/office/drawing/2014/main" id="{A5B8BEC3-8C51-4DEB-563F-EB65A5E99743}"/>
              </a:ext>
            </a:extLst>
          </p:cNvPr>
          <p:cNvSpPr>
            <a:spLocks noGrp="1"/>
          </p:cNvSpPr>
          <p:nvPr>
            <p:ph type="sldNum" sz="quarter" idx="5"/>
          </p:nvPr>
        </p:nvSpPr>
        <p:spPr/>
        <p:txBody>
          <a:bodyPr/>
          <a:lstStyle/>
          <a:p>
            <a:fld id="{7BD41E19-DC61-40F6-8C64-FAF11DE50B5A}" type="slidenum">
              <a:rPr lang="de-DE" smtClean="0"/>
              <a:t>25</a:t>
            </a:fld>
            <a:endParaRPr lang="de-DE"/>
          </a:p>
        </p:txBody>
      </p:sp>
    </p:spTree>
    <p:extLst>
      <p:ext uri="{BB962C8B-B14F-4D97-AF65-F5344CB8AC3E}">
        <p14:creationId xmlns:p14="http://schemas.microsoft.com/office/powerpoint/2010/main" val="1864413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ctr">
              <a:lnSpc>
                <a:spcPct val="107000"/>
              </a:lnSpc>
              <a:spcAft>
                <a:spcPts val="800"/>
              </a:spcAft>
            </a:pPr>
            <a:r>
              <a:rPr lang="de-DE" sz="1800">
                <a:effectLst/>
                <a:latin typeface="Titillium Web" panose="00000300000000000000" pitchFamily="2" charset="0"/>
                <a:ea typeface="Calibri" panose="020F0502020204030204" pitchFamily="34" charset="0"/>
                <a:cs typeface="Titillium Web" panose="00000300000000000000" pitchFamily="2" charset="0"/>
              </a:rPr>
              <a:t>Sensibilisierung für die Auswirkung von Vorurteilen: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Vorurteile homogenisieren Gruppen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Spielen Gruppen gegeneinander aus</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Konstruieren nicht nur die Zielgruppe, sondern immer auch die Eigengruppe</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800">
                <a:effectLst/>
                <a:latin typeface="Titillium Web" panose="00000300000000000000" pitchFamily="2" charset="0"/>
                <a:ea typeface="Calibri" panose="020F0502020204030204" pitchFamily="34" charset="0"/>
                <a:cs typeface="Titillium Web" panose="00000300000000000000" pitchFamily="2" charset="0"/>
              </a:rPr>
              <a:t>Möglichkeiten der Begegnung:</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Wo haben wir mit der konstruierten Gruppe Dinge gemeinsam?</a:t>
            </a: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Wo haben wir mit der konstruierten Eigengruppe Dinge, die wir nicht teilen?</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27</a:t>
            </a:fld>
            <a:endParaRPr lang="de-DE"/>
          </a:p>
        </p:txBody>
      </p:sp>
    </p:spTree>
    <p:extLst>
      <p:ext uri="{BB962C8B-B14F-4D97-AF65-F5344CB8AC3E}">
        <p14:creationId xmlns:p14="http://schemas.microsoft.com/office/powerpoint/2010/main" val="2939589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ctr">
              <a:lnSpc>
                <a:spcPct val="107000"/>
              </a:lnSpc>
              <a:spcAft>
                <a:spcPts val="800"/>
              </a:spcAft>
            </a:pPr>
            <a:r>
              <a:rPr lang="de-DE" sz="1200">
                <a:effectLst/>
                <a:latin typeface="Titillium Web" panose="00000300000000000000" pitchFamily="2" charset="0"/>
                <a:ea typeface="Calibri" panose="020F0502020204030204" pitchFamily="34" charset="0"/>
                <a:cs typeface="Titillium Web" panose="00000300000000000000" pitchFamily="2" charset="0"/>
              </a:rPr>
              <a:t>Sensibilisierung für die Auswirkung von Vorurteilen:</a:t>
            </a:r>
            <a:endParaRPr lang="de-DE" sz="12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200">
                <a:effectLst/>
                <a:latin typeface="Titillium Web" panose="00000300000000000000" pitchFamily="2" charset="0"/>
                <a:ea typeface="Calibri" panose="020F0502020204030204" pitchFamily="34" charset="0"/>
                <a:cs typeface="Titillium Web" panose="00000300000000000000" pitchFamily="2" charset="0"/>
              </a:rPr>
              <a:t>Vorurteile homogenisieren Gruppen</a:t>
            </a:r>
            <a:endParaRPr lang="de-DE" sz="12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200">
                <a:effectLst/>
                <a:latin typeface="Titillium Web" panose="00000300000000000000" pitchFamily="2" charset="0"/>
                <a:ea typeface="Calibri" panose="020F0502020204030204" pitchFamily="34" charset="0"/>
                <a:cs typeface="Titillium Web" panose="00000300000000000000" pitchFamily="2" charset="0"/>
              </a:rPr>
              <a:t>Spielen Gruppen gegeneinander aus</a:t>
            </a:r>
            <a:endParaRPr lang="de-DE" sz="12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200">
                <a:effectLst/>
                <a:latin typeface="Titillium Web" panose="00000300000000000000" pitchFamily="2" charset="0"/>
                <a:ea typeface="Calibri" panose="020F0502020204030204" pitchFamily="34" charset="0"/>
                <a:cs typeface="Titillium Web" panose="00000300000000000000" pitchFamily="2" charset="0"/>
              </a:rPr>
              <a:t>Konstruieren nicht nur die Zielgruppe, sondern immer auch die Eigengruppe</a:t>
            </a:r>
            <a:endParaRPr lang="de-DE" sz="1200">
              <a:effectLst/>
              <a:latin typeface="Titillium Web" panose="00000300000000000000" pitchFamily="2"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200">
                <a:effectLst/>
                <a:latin typeface="Titillium Web" panose="00000300000000000000" pitchFamily="2" charset="0"/>
                <a:ea typeface="Calibri" panose="020F0502020204030204" pitchFamily="34" charset="0"/>
                <a:cs typeface="Titillium Web" panose="00000300000000000000" pitchFamily="2" charset="0"/>
              </a:rPr>
              <a:t>Möglichkeiten der Begegnung:</a:t>
            </a:r>
            <a:endParaRPr lang="de-DE" sz="12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200">
                <a:effectLst/>
                <a:latin typeface="Titillium Web" panose="00000300000000000000" pitchFamily="2" charset="0"/>
                <a:ea typeface="Calibri" panose="020F0502020204030204" pitchFamily="34" charset="0"/>
                <a:cs typeface="Titillium Web" panose="00000300000000000000" pitchFamily="2" charset="0"/>
              </a:rPr>
              <a:t>Wo haben wir mit der konstruierten Gruppe Dinge gemeinsam?</a:t>
            </a:r>
          </a:p>
          <a:p>
            <a:pPr marL="342900" lvl="0" indent="-342900" fontAlgn="ctr">
              <a:lnSpc>
                <a:spcPct val="107000"/>
              </a:lnSpc>
              <a:spcAft>
                <a:spcPts val="565"/>
              </a:spcAft>
              <a:buFont typeface="Symbol" panose="05050102010706020507" pitchFamily="18" charset="2"/>
              <a:buChar char=""/>
            </a:pPr>
            <a:r>
              <a:rPr lang="de-DE" sz="1200">
                <a:effectLst/>
                <a:latin typeface="Titillium Web" panose="00000300000000000000" pitchFamily="2" charset="0"/>
                <a:ea typeface="Calibri" panose="020F0502020204030204" pitchFamily="34" charset="0"/>
                <a:cs typeface="Titillium Web" panose="00000300000000000000" pitchFamily="2" charset="0"/>
              </a:rPr>
              <a:t>Wo haben wir mit der konstruierten Eigengruppe Dinge, die wir nicht teilen?</a:t>
            </a:r>
            <a:endParaRPr lang="de-DE"/>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28</a:t>
            </a:fld>
            <a:endParaRPr lang="de-DE"/>
          </a:p>
        </p:txBody>
      </p:sp>
    </p:spTree>
    <p:extLst>
      <p:ext uri="{BB962C8B-B14F-4D97-AF65-F5344CB8AC3E}">
        <p14:creationId xmlns:p14="http://schemas.microsoft.com/office/powerpoint/2010/main" val="939894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ctr">
              <a:lnSpc>
                <a:spcPct val="107000"/>
              </a:lnSpc>
              <a:spcAft>
                <a:spcPts val="800"/>
              </a:spcAft>
            </a:pPr>
            <a:r>
              <a:rPr lang="de-DE" sz="1200">
                <a:effectLst/>
                <a:latin typeface="Titillium Web" panose="00000300000000000000" pitchFamily="2" charset="0"/>
                <a:ea typeface="Calibri" panose="020F0502020204030204" pitchFamily="34" charset="0"/>
                <a:cs typeface="Titillium Web" panose="00000300000000000000" pitchFamily="2" charset="0"/>
              </a:rPr>
              <a:t>Sensibilisierung für die Auswirkung von Vorurteilen:</a:t>
            </a:r>
            <a:endParaRPr lang="de-DE" sz="12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200">
                <a:effectLst/>
                <a:latin typeface="Titillium Web" panose="00000300000000000000" pitchFamily="2" charset="0"/>
                <a:ea typeface="Calibri" panose="020F0502020204030204" pitchFamily="34" charset="0"/>
                <a:cs typeface="Titillium Web" panose="00000300000000000000" pitchFamily="2" charset="0"/>
              </a:rPr>
              <a:t>Vorurteile homogenisieren Gruppen</a:t>
            </a:r>
            <a:endParaRPr lang="de-DE" sz="12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200">
                <a:effectLst/>
                <a:latin typeface="Titillium Web" panose="00000300000000000000" pitchFamily="2" charset="0"/>
                <a:ea typeface="Calibri" panose="020F0502020204030204" pitchFamily="34" charset="0"/>
                <a:cs typeface="Titillium Web" panose="00000300000000000000" pitchFamily="2" charset="0"/>
              </a:rPr>
              <a:t>Spielen Gruppen gegeneinander aus</a:t>
            </a:r>
            <a:endParaRPr lang="de-DE" sz="12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200">
                <a:effectLst/>
                <a:latin typeface="Titillium Web" panose="00000300000000000000" pitchFamily="2" charset="0"/>
                <a:ea typeface="Calibri" panose="020F0502020204030204" pitchFamily="34" charset="0"/>
                <a:cs typeface="Titillium Web" panose="00000300000000000000" pitchFamily="2" charset="0"/>
              </a:rPr>
              <a:t>Konstruieren nicht nur die Zielgruppe, sondern immer auch die Eigengruppe</a:t>
            </a:r>
            <a:endParaRPr lang="de-DE" sz="1200">
              <a:effectLst/>
              <a:latin typeface="Titillium Web" panose="00000300000000000000" pitchFamily="2"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200">
                <a:effectLst/>
                <a:latin typeface="Titillium Web" panose="00000300000000000000" pitchFamily="2" charset="0"/>
                <a:ea typeface="Calibri" panose="020F0502020204030204" pitchFamily="34" charset="0"/>
                <a:cs typeface="Titillium Web" panose="00000300000000000000" pitchFamily="2" charset="0"/>
              </a:rPr>
              <a:t>Möglichkeiten der Begegnung:</a:t>
            </a:r>
            <a:endParaRPr lang="de-DE" sz="12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200">
                <a:effectLst/>
                <a:latin typeface="Titillium Web" panose="00000300000000000000" pitchFamily="2" charset="0"/>
                <a:ea typeface="Calibri" panose="020F0502020204030204" pitchFamily="34" charset="0"/>
                <a:cs typeface="Titillium Web" panose="00000300000000000000" pitchFamily="2" charset="0"/>
              </a:rPr>
              <a:t>Wo haben wir mit der konstruierten Gruppe Dinge gemeinsam?</a:t>
            </a:r>
          </a:p>
          <a:p>
            <a:pPr marL="342900" lvl="0" indent="-342900" fontAlgn="ctr">
              <a:lnSpc>
                <a:spcPct val="107000"/>
              </a:lnSpc>
              <a:spcAft>
                <a:spcPts val="565"/>
              </a:spcAft>
              <a:buFont typeface="Symbol" panose="05050102010706020507" pitchFamily="18" charset="2"/>
              <a:buChar char=""/>
            </a:pPr>
            <a:r>
              <a:rPr lang="de-DE" sz="1200">
                <a:effectLst/>
                <a:latin typeface="Titillium Web" panose="00000300000000000000" pitchFamily="2" charset="0"/>
                <a:ea typeface="Calibri" panose="020F0502020204030204" pitchFamily="34" charset="0"/>
                <a:cs typeface="Titillium Web" panose="00000300000000000000" pitchFamily="2" charset="0"/>
              </a:rPr>
              <a:t>Wo haben wir mit der konstruierten Eigengruppe Dinge, die wir nicht teilen?</a:t>
            </a:r>
            <a:endParaRPr lang="de-DE"/>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29</a:t>
            </a:fld>
            <a:endParaRPr lang="de-DE"/>
          </a:p>
        </p:txBody>
      </p:sp>
    </p:spTree>
    <p:extLst>
      <p:ext uri="{BB962C8B-B14F-4D97-AF65-F5344CB8AC3E}">
        <p14:creationId xmlns:p14="http://schemas.microsoft.com/office/powerpoint/2010/main" val="3039248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Für diese Übung werden </a:t>
            </a:r>
            <a:r>
              <a:rPr lang="de-DE" b="1"/>
              <a:t>zwei Freiwillige </a:t>
            </a:r>
            <a:r>
              <a:rPr lang="de-DE"/>
              <a:t>benötigt</a:t>
            </a:r>
          </a:p>
        </p:txBody>
      </p:sp>
      <p:sp>
        <p:nvSpPr>
          <p:cNvPr id="4" name="Foliennummernplatzhalter 3"/>
          <p:cNvSpPr>
            <a:spLocks noGrp="1"/>
          </p:cNvSpPr>
          <p:nvPr>
            <p:ph type="sldNum" sz="quarter" idx="5"/>
          </p:nvPr>
        </p:nvSpPr>
        <p:spPr/>
        <p:txBody>
          <a:bodyPr/>
          <a:lstStyle/>
          <a:p>
            <a:fld id="{7BD41E19-DC61-40F6-8C64-FAF11DE50B5A}" type="slidenum">
              <a:rPr lang="de-DE" smtClean="0"/>
              <a:t>30</a:t>
            </a:fld>
            <a:endParaRPr lang="de-DE"/>
          </a:p>
        </p:txBody>
      </p:sp>
    </p:spTree>
    <p:extLst>
      <p:ext uri="{BB962C8B-B14F-4D97-AF65-F5344CB8AC3E}">
        <p14:creationId xmlns:p14="http://schemas.microsoft.com/office/powerpoint/2010/main" val="417579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Wichtig hierbei ist,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dass die Gruppe </a:t>
            </a:r>
            <a:r>
              <a:rPr lang="de-DE" sz="1800" b="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keinerlei Hinweise gibt, nicht flüstert, nicht nachfragt</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Die einzelnen Personen aus der Gruppe müssen nun aufstehen, wenn sie sich dieser Aussagen zugehörig fühlen.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dass die </a:t>
            </a:r>
            <a:r>
              <a:rPr lang="de-DE" sz="1800" b="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beiden Freiwilligen </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von der Spielleitung angeregt werden Ihre </a:t>
            </a:r>
            <a:r>
              <a:rPr lang="de-DE" sz="1800" b="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Gedanken laut zu artikulieren</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dass die stehende Gruppe erkennt, ob die Überlegungen in die richtige Richtung zeigen. </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31</a:t>
            </a:fld>
            <a:endParaRPr lang="de-DE"/>
          </a:p>
        </p:txBody>
      </p:sp>
    </p:spTree>
    <p:extLst>
      <p:ext uri="{BB962C8B-B14F-4D97-AF65-F5344CB8AC3E}">
        <p14:creationId xmlns:p14="http://schemas.microsoft.com/office/powerpoint/2010/main" val="269074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(muss nicht zwingend reflektiert werden mit der Gruppe)</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32</a:t>
            </a:fld>
            <a:endParaRPr lang="de-DE"/>
          </a:p>
        </p:txBody>
      </p:sp>
    </p:spTree>
    <p:extLst>
      <p:ext uri="{BB962C8B-B14F-4D97-AF65-F5344CB8AC3E}">
        <p14:creationId xmlns:p14="http://schemas.microsoft.com/office/powerpoint/2010/main" val="2137523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Jederzeit nachfragen!</a:t>
            </a:r>
          </a:p>
          <a:p>
            <a:pPr marR="0" algn="l" rtl="0"/>
            <a:r>
              <a:rPr lang="de-DE" sz="1800" b="0" i="0" u="none" strike="noStrike" baseline="30000" dirty="0">
                <a:solidFill>
                  <a:srgbClr val="000000"/>
                </a:solidFill>
                <a:latin typeface="Titillium Web" panose="00000300000000000000" pitchFamily="2" charset="0"/>
              </a:rPr>
              <a:t>In diesem Workshop ist es ausdrücklich erwünscht, nachzufragen – egal, ob es um Inhalte, Begriffe oder Zusammenhänge geht. Wir bemühen uns, Themen so niedrigschwellig wie möglich zu vermitteln. </a:t>
            </a:r>
          </a:p>
          <a:p>
            <a:pPr marR="0" algn="l" rtl="0"/>
            <a:r>
              <a:rPr lang="de-DE" sz="1800" b="0" i="0" u="none" strike="noStrike" baseline="30000" dirty="0">
                <a:solidFill>
                  <a:srgbClr val="000000"/>
                </a:solidFill>
                <a:latin typeface="Titillium Web" panose="00000300000000000000" pitchFamily="2" charset="0"/>
              </a:rPr>
              <a:t>Trotzdem kann es vorkommen, dass etwas unklar bleibt – sei es ein Fachbegriff, ein Beispiel oder eine Aussage. In solchen Momenten gilt: Es gibt keine falschen oder störenden Fragen. Wer etwas nicht versteht, hilft durch Nachfragen oft der ganzen Gruppe weiter. Ziel ist, dass alle mitgenommen werden – Schritt für Schritt.</a:t>
            </a:r>
          </a:p>
          <a:p>
            <a:pPr marR="0" algn="l" rtl="0"/>
            <a:r>
              <a:rPr lang="de-DE" sz="1800" b="1" i="1" u="none" strike="noStrike" baseline="30000" dirty="0">
                <a:solidFill>
                  <a:srgbClr val="000000"/>
                </a:solidFill>
                <a:latin typeface="Titillium Web" panose="00000300000000000000" pitchFamily="2" charset="0"/>
              </a:rPr>
              <a:t>„Darf ich kurz fragen, was genau mit dem Begriff Intersektionalität gemeint ist – ich hab das schon öfter gehört, aber nie richtig verstanden?“</a:t>
            </a:r>
          </a:p>
        </p:txBody>
      </p:sp>
      <p:sp>
        <p:nvSpPr>
          <p:cNvPr id="4" name="Foliennummernplatzhalter 3"/>
          <p:cNvSpPr>
            <a:spLocks noGrp="1"/>
          </p:cNvSpPr>
          <p:nvPr>
            <p:ph type="sldNum" sz="quarter" idx="5"/>
          </p:nvPr>
        </p:nvSpPr>
        <p:spPr/>
        <p:txBody>
          <a:bodyPr/>
          <a:lstStyle/>
          <a:p>
            <a:fld id="{7BD41E19-DC61-40F6-8C64-FAF11DE50B5A}" type="slidenum">
              <a:rPr lang="de-DE" smtClean="0"/>
              <a:t>4</a:t>
            </a:fld>
            <a:endParaRPr lang="de-DE"/>
          </a:p>
        </p:txBody>
      </p:sp>
    </p:spTree>
    <p:extLst>
      <p:ext uri="{BB962C8B-B14F-4D97-AF65-F5344CB8AC3E}">
        <p14:creationId xmlns:p14="http://schemas.microsoft.com/office/powerpoint/2010/main" val="3886940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Transferleistung: Hierbei kann diskutiert werden, wer definiert was lang ist und was nicht bzw. wie in die Beurteilung der Haarlänge evtl. auch das Geschlecht mit einbezogen wird. Wer definiert in einer Gesellschaft, was normal ist?</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33</a:t>
            </a:fld>
            <a:endParaRPr lang="de-DE"/>
          </a:p>
        </p:txBody>
      </p:sp>
    </p:spTree>
    <p:extLst>
      <p:ext uri="{BB962C8B-B14F-4D97-AF65-F5344CB8AC3E}">
        <p14:creationId xmlns:p14="http://schemas.microsoft.com/office/powerpoint/2010/main" val="2115269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Transferleistung: Hier gibt es die Möglichkeit einzelne Personen bezogen auf die für Jugendliche oftmals wichtige Kategorie der Körperlichkeit zu empowern. Darüber hinaus kann hinterfragt werden, ob denn Sport zu treiben nur an definierten Körpern festzumachen ist oder nicht auch an anderen Merkmalen, wie beispielsweise eines ausgeglicheneren Gemütszustandes. </a:t>
            </a:r>
          </a:p>
          <a:p>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In der Diskussion können weitere Fragen gestellt werden: kann man an Äußerlichkeiten erkennen, ob eine Person sportlich ist? Ist Yoga Sport? Ist Schach Sport?</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34</a:t>
            </a:fld>
            <a:endParaRPr lang="de-DE"/>
          </a:p>
        </p:txBody>
      </p:sp>
    </p:spTree>
    <p:extLst>
      <p:ext uri="{BB962C8B-B14F-4D97-AF65-F5344CB8AC3E}">
        <p14:creationId xmlns:p14="http://schemas.microsoft.com/office/powerpoint/2010/main" val="3096794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Transferleistung: Wer in der Gruppe hat sich aktiv dafür entschieden, dass er/sie mit links schreibt? Welche Auswirkungen hat dies im Alltag? Wo gibt es definitive Benachteiligungen (Scheren, Dosenöffner, Controller von der Playstation/</a:t>
            </a:r>
            <a:r>
              <a:rPr lang="de-DE" sz="1800" err="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XBox</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/Nintendo etc.)? Wie wurde früher mit </a:t>
            </a:r>
            <a:r>
              <a:rPr lang="de-DE" sz="1800" err="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Linkshänder:innen</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umgegangen? (</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sym typeface="Wingdings" panose="05000000000000000000" pitchFamily="2" charset="2"/>
              </a:rPr>
              <a:t></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Diskriminierung kann überwunden werden)</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35</a:t>
            </a:fld>
            <a:endParaRPr lang="de-DE"/>
          </a:p>
        </p:txBody>
      </p:sp>
    </p:spTree>
    <p:extLst>
      <p:ext uri="{BB962C8B-B14F-4D97-AF65-F5344CB8AC3E}">
        <p14:creationId xmlns:p14="http://schemas.microsoft.com/office/powerpoint/2010/main" val="3263416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Transferleistung: Es gibt eine unterschiedliche Wertigkeit von Sprachen, die Personen sprechen. Oft gilt es als Mehrwert Sprachen wie Englisch, Spanisch, Französisch oder Italienisch zu sprechen und kaum eine Wertschätzung für Türkisch, Kroatisch, Russisch etc.) Es zeigt die Vielfalt in einer Klasse oder Gruppe.</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36</a:t>
            </a:fld>
            <a:endParaRPr lang="de-DE"/>
          </a:p>
        </p:txBody>
      </p:sp>
    </p:spTree>
    <p:extLst>
      <p:ext uri="{BB962C8B-B14F-4D97-AF65-F5344CB8AC3E}">
        <p14:creationId xmlns:p14="http://schemas.microsoft.com/office/powerpoint/2010/main" val="3209670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Transferleistung: Nachdem zunächst in verschiedenen Kategorien die Gesamtgruppe in Kleingruppen geteilt wurde, kommt zum Abschluss eine Gesamtkategorie, in der alle aufstehen.</a:t>
            </a:r>
          </a:p>
          <a:p>
            <a:endParaRPr lang="de-DE" sz="1800">
              <a:solidFill>
                <a:srgbClr val="000000"/>
              </a:solidFill>
              <a:effectLst/>
              <a:latin typeface="Titillium Web" panose="00000300000000000000" pitchFamily="2" charset="0"/>
              <a:ea typeface="Calibri" panose="020F0502020204030204" pitchFamily="34" charset="0"/>
            </a:endParaRPr>
          </a:p>
          <a:p>
            <a:pPr fontAlgn="ctr">
              <a:lnSpc>
                <a:spcPts val="1400"/>
              </a:lnSpc>
              <a:spcAft>
                <a:spcPts val="1135"/>
              </a:spcAft>
            </a:pPr>
            <a:r>
              <a:rPr lang="de-DE" sz="1800" b="1">
                <a:effectLst/>
                <a:latin typeface="Titillium Web" panose="00000300000000000000" pitchFamily="2" charset="0"/>
                <a:ea typeface="Calibri" panose="020F0502020204030204" pitchFamily="34" charset="0"/>
                <a:cs typeface="Titillium Web" panose="00000300000000000000" pitchFamily="2" charset="0"/>
              </a:rPr>
              <a:t>Reflexion</a:t>
            </a:r>
            <a:r>
              <a:rPr lang="de-DE" sz="1800">
                <a:effectLst/>
                <a:latin typeface="Titillium Web" panose="00000300000000000000" pitchFamily="2" charset="0"/>
                <a:ea typeface="Calibri" panose="020F0502020204030204" pitchFamily="34" charset="0"/>
                <a:cs typeface="Titillium Web" panose="00000300000000000000" pitchFamily="2" charset="0"/>
              </a:rPr>
              <a:t> mit allen über die Übung: </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ts val="1400"/>
              </a:lnSpc>
              <a:spcAft>
                <a:spcPts val="113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Wie ging es den Freiwilligen?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457200" fontAlgn="ctr">
              <a:lnSpc>
                <a:spcPts val="1400"/>
              </a:lnSpc>
              <a:spcAft>
                <a:spcPts val="1135"/>
              </a:spcAft>
            </a:pPr>
            <a:r>
              <a:rPr lang="de-DE" sz="1800">
                <a:effectLst/>
                <a:latin typeface="Titillium Web" panose="00000300000000000000" pitchFamily="2" charset="0"/>
                <a:ea typeface="Calibri" panose="020F0502020204030204" pitchFamily="34" charset="0"/>
                <a:cs typeface="Titillium Web" panose="00000300000000000000" pitchFamily="2" charset="0"/>
              </a:rPr>
              <a:t>Mögliche </a:t>
            </a:r>
            <a:r>
              <a:rPr lang="de-DE" sz="1800" b="1">
                <a:effectLst/>
                <a:latin typeface="Titillium Web" panose="00000300000000000000" pitchFamily="2" charset="0"/>
                <a:ea typeface="Calibri" panose="020F0502020204030204" pitchFamily="34" charset="0"/>
                <a:cs typeface="Titillium Web" panose="00000300000000000000" pitchFamily="2" charset="0"/>
              </a:rPr>
              <a:t>Ergebnisse</a:t>
            </a:r>
            <a:r>
              <a:rPr lang="de-DE" sz="1800">
                <a:effectLst/>
                <a:latin typeface="Titillium Web" panose="00000300000000000000" pitchFamily="2" charset="0"/>
                <a:ea typeface="Calibri" panose="020F0502020204030204" pitchFamily="34" charset="0"/>
                <a:cs typeface="Titillium Web" panose="00000300000000000000" pitchFamily="2" charset="0"/>
              </a:rPr>
              <a:t>: sogar bei äußerlich erkennbaren Gemeinsamkeiten ist es schwer zu erraten. “Wenn man die Personen nicht kennt, kann man es nicht erraten”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457200" fontAlgn="ctr">
              <a:lnSpc>
                <a:spcPts val="1400"/>
              </a:lnSpc>
              <a:spcAft>
                <a:spcPts val="1135"/>
              </a:spcAft>
            </a:pPr>
            <a:r>
              <a:rPr lang="de-DE" sz="1800">
                <a:effectLst/>
                <a:latin typeface="Titillium Web" panose="00000300000000000000" pitchFamily="2" charset="0"/>
                <a:ea typeface="Calibri" panose="020F0502020204030204" pitchFamily="34" charset="0"/>
                <a:cs typeface="Titillium Web" panose="00000300000000000000" pitchFamily="2" charset="0"/>
              </a:rPr>
              <a:t> </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ts val="1400"/>
              </a:lnSpc>
              <a:spcAft>
                <a:spcPts val="113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Wie ging es der Klasse/den Teilnehmer*innen?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457200" fontAlgn="ctr">
              <a:lnSpc>
                <a:spcPts val="1400"/>
              </a:lnSpc>
              <a:spcAft>
                <a:spcPts val="1135"/>
              </a:spcAft>
            </a:pPr>
            <a:r>
              <a:rPr lang="de-DE" sz="1800">
                <a:effectLst/>
                <a:latin typeface="Titillium Web" panose="00000300000000000000" pitchFamily="2" charset="0"/>
                <a:ea typeface="Calibri" panose="020F0502020204030204" pitchFamily="34" charset="0"/>
                <a:cs typeface="Titillium Web" panose="00000300000000000000" pitchFamily="2" charset="0"/>
              </a:rPr>
              <a:t>Mögliche Ergebnisse: manche müssen überlegen oder zögern. Die Kategorien werden unterschiedlich interpretiert (z.B. wie gut kann ich die Sprache wirklich?)</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457200" fontAlgn="ctr">
              <a:lnSpc>
                <a:spcPts val="1400"/>
              </a:lnSpc>
              <a:spcAft>
                <a:spcPts val="1135"/>
              </a:spcAft>
            </a:pPr>
            <a:r>
              <a:rPr lang="de-DE" sz="1800">
                <a:effectLst/>
                <a:latin typeface="Titillium Web" panose="00000300000000000000" pitchFamily="2" charset="0"/>
                <a:ea typeface="Calibri" panose="020F0502020204030204" pitchFamily="34" charset="0"/>
                <a:cs typeface="Titillium Web" panose="00000300000000000000" pitchFamily="2" charset="0"/>
              </a:rPr>
              <a:t> </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ts val="1400"/>
              </a:lnSpc>
              <a:spcAft>
                <a:spcPts val="113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Was ist insgesamt aufgefallen?</a:t>
            </a:r>
          </a:p>
          <a:p>
            <a:pPr marL="0" lvl="0" indent="0" fontAlgn="ctr">
              <a:lnSpc>
                <a:spcPts val="1400"/>
              </a:lnSpc>
              <a:spcAft>
                <a:spcPts val="1135"/>
              </a:spcAft>
              <a:buFont typeface="Symbol" panose="05050102010706020507" pitchFamily="18" charset="2"/>
              <a:buNone/>
            </a:pP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fontAlgn="ctr">
              <a:lnSpc>
                <a:spcPts val="1400"/>
              </a:lnSpc>
              <a:spcAft>
                <a:spcPts val="1135"/>
              </a:spcAft>
            </a:pPr>
            <a:r>
              <a:rPr lang="de-DE" sz="1800" b="1">
                <a:effectLst/>
                <a:latin typeface="Titillium Web" panose="00000300000000000000" pitchFamily="2" charset="0"/>
                <a:ea typeface="Calibri" panose="020F0502020204030204" pitchFamily="34" charset="0"/>
                <a:cs typeface="Titillium Web" panose="00000300000000000000" pitchFamily="2" charset="0"/>
              </a:rPr>
              <a:t>Reflexion bzw. Beobachtung </a:t>
            </a:r>
            <a:r>
              <a:rPr lang="de-DE" sz="1800">
                <a:effectLst/>
                <a:latin typeface="Titillium Web" panose="00000300000000000000" pitchFamily="2" charset="0"/>
                <a:ea typeface="Calibri" panose="020F0502020204030204" pitchFamily="34" charset="0"/>
                <a:cs typeface="Titillium Web" panose="00000300000000000000" pitchFamily="2" charset="0"/>
              </a:rPr>
              <a:t>durch Referent*in</a:t>
            </a:r>
            <a:r>
              <a:rPr lang="de-DE" sz="1800" b="1">
                <a:effectLst/>
                <a:latin typeface="Titillium Web" panose="00000300000000000000" pitchFamily="2" charset="0"/>
                <a:ea typeface="Calibri" panose="020F0502020204030204" pitchFamily="34" charset="0"/>
                <a:cs typeface="Titillium Web" panose="00000300000000000000" pitchFamily="2" charset="0"/>
              </a:rPr>
              <a:t>:</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fontAlgn="ctr">
              <a:lnSpc>
                <a:spcPts val="1400"/>
              </a:lnSpc>
              <a:spcAft>
                <a:spcPts val="800"/>
              </a:spcAft>
            </a:pPr>
            <a:r>
              <a:rPr lang="de-DE" sz="1800">
                <a:effectLst/>
                <a:latin typeface="Titillium Web" panose="00000300000000000000" pitchFamily="2" charset="0"/>
                <a:ea typeface="Calibri" panose="020F0502020204030204" pitchFamily="34" charset="0"/>
                <a:cs typeface="Titillium Web" panose="00000300000000000000" pitchFamily="2" charset="0"/>
              </a:rPr>
              <a:t>Sehr häufig treten bei der Übung folgende Gruppenprozesse auf:</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ts val="1400"/>
              </a:lnSpc>
              <a:spcAft>
                <a:spcPts val="113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Einzelne Personen werden aufgefordert aufzustehen (Gruppendruck)</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ts val="1400"/>
              </a:lnSpc>
              <a:spcAft>
                <a:spcPts val="113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Einzelne stehen auf, nachdem sie gesehen haben, wie andere aufstehen (Vergleich)</a:t>
            </a:r>
          </a:p>
          <a:p>
            <a:pPr marL="342900" lvl="0" indent="-342900" fontAlgn="ctr">
              <a:lnSpc>
                <a:spcPts val="1400"/>
              </a:lnSpc>
              <a:spcAft>
                <a:spcPts val="113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Wichtig ist, inwiefern man sich individuell mit der Aussage identifiziert</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37</a:t>
            </a:fld>
            <a:endParaRPr lang="de-DE"/>
          </a:p>
        </p:txBody>
      </p:sp>
    </p:spTree>
    <p:extLst>
      <p:ext uri="{BB962C8B-B14F-4D97-AF65-F5344CB8AC3E}">
        <p14:creationId xmlns:p14="http://schemas.microsoft.com/office/powerpoint/2010/main" val="491615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ctr">
              <a:lnSpc>
                <a:spcPct val="120000"/>
              </a:lnSpc>
              <a:spcAft>
                <a:spcPts val="1135"/>
              </a:spcAft>
            </a:pPr>
            <a:r>
              <a:rPr lang="de-DE" sz="1800">
                <a:effectLst/>
                <a:latin typeface="Titillium Web" panose="00000300000000000000" pitchFamily="2" charset="0"/>
                <a:ea typeface="Calibri" panose="020F0502020204030204" pitchFamily="34" charset="0"/>
                <a:cs typeface="Titillium Web" panose="00000300000000000000" pitchFamily="2" charset="0"/>
              </a:rPr>
              <a:t>Was kann man gegen Hate Speech tun?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fontAlgn="ctr">
              <a:lnSpc>
                <a:spcPct val="120000"/>
              </a:lnSpc>
              <a:spcAft>
                <a:spcPts val="1135"/>
              </a:spcAft>
            </a:pPr>
            <a:r>
              <a:rPr lang="de-DE" sz="1800">
                <a:effectLst/>
                <a:latin typeface="Titillium Web" panose="00000300000000000000" pitchFamily="2" charset="0"/>
                <a:ea typeface="Calibri" panose="020F0502020204030204" pitchFamily="34" charset="0"/>
                <a:cs typeface="Titillium Web" panose="00000300000000000000" pitchFamily="2" charset="0"/>
              </a:rPr>
              <a:t>Welche Meldemöglichkeiten gibt es? </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fontAlgn="ctr">
              <a:lnSpc>
                <a:spcPct val="120000"/>
              </a:lnSpc>
              <a:spcAft>
                <a:spcPts val="1135"/>
              </a:spcAft>
            </a:pPr>
            <a:r>
              <a:rPr lang="de-DE" sz="1800">
                <a:effectLst/>
                <a:latin typeface="Titillium Web" panose="00000300000000000000" pitchFamily="2" charset="0"/>
                <a:ea typeface="Calibri" panose="020F0502020204030204" pitchFamily="34" charset="0"/>
                <a:cs typeface="Titillium Web" panose="00000300000000000000" pitchFamily="2" charset="0"/>
              </a:rPr>
              <a:t>Sammeln von Umgangsmöglichkeiten und Erfahrungen.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39</a:t>
            </a:fld>
            <a:endParaRPr lang="de-DE"/>
          </a:p>
        </p:txBody>
      </p:sp>
    </p:spTree>
    <p:extLst>
      <p:ext uri="{BB962C8B-B14F-4D97-AF65-F5344CB8AC3E}">
        <p14:creationId xmlns:p14="http://schemas.microsoft.com/office/powerpoint/2010/main" val="3343757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a:effectLst/>
                <a:latin typeface="Titillium Web" panose="00000300000000000000" pitchFamily="2" charset="0"/>
                <a:ea typeface="Calibri" panose="020F0502020204030204" pitchFamily="34" charset="0"/>
                <a:cs typeface="Titillium Web" panose="00000300000000000000" pitchFamily="2" charset="0"/>
              </a:rPr>
              <a:t>Hilfe suchen </a:t>
            </a:r>
            <a:r>
              <a:rPr lang="de-DE" sz="1800">
                <a:effectLst/>
                <a:latin typeface="Titillium Web" panose="00000300000000000000" pitchFamily="2" charset="0"/>
                <a:ea typeface="Calibri" panose="020F0502020204030204" pitchFamily="34" charset="0"/>
                <a:cs typeface="Titillium Web" panose="00000300000000000000" pitchFamily="2" charset="0"/>
              </a:rPr>
              <a:t>bei Freunden, Familie, Lehrer*innen, Schulsozialarbeiter*innen, professionelle Beratungsstellen, Antidiskriminierungsstellen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40</a:t>
            </a:fld>
            <a:endParaRPr lang="de-DE"/>
          </a:p>
        </p:txBody>
      </p:sp>
    </p:spTree>
    <p:extLst>
      <p:ext uri="{BB962C8B-B14F-4D97-AF65-F5344CB8AC3E}">
        <p14:creationId xmlns:p14="http://schemas.microsoft.com/office/powerpoint/2010/main" val="126296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ctr">
              <a:lnSpc>
                <a:spcPct val="120000"/>
              </a:lnSpc>
              <a:spcAft>
                <a:spcPts val="1135"/>
              </a:spcAft>
            </a:pPr>
            <a:r>
              <a:rPr lang="de-DE" sz="1800" b="1">
                <a:effectLst/>
                <a:latin typeface="Titillium Web" panose="00000300000000000000" pitchFamily="2" charset="0"/>
                <a:ea typeface="Calibri" panose="020F0502020204030204" pitchFamily="34" charset="0"/>
                <a:cs typeface="Titillium Web" panose="00000300000000000000" pitchFamily="2" charset="0"/>
              </a:rPr>
              <a:t>Hass melden</a:t>
            </a:r>
            <a:r>
              <a:rPr lang="de-DE" sz="1800">
                <a:effectLst/>
                <a:latin typeface="Titillium Web" panose="00000300000000000000" pitchFamily="2" charset="0"/>
                <a:ea typeface="Calibri" panose="020F0502020204030204" pitchFamily="34" charset="0"/>
                <a:cs typeface="Titillium Web" panose="00000300000000000000" pitchFamily="2" charset="0"/>
              </a:rPr>
              <a:t>: über die Meldebuttons der jeweiligen </a:t>
            </a:r>
            <a:r>
              <a:rPr lang="de-DE" sz="1800" err="1">
                <a:effectLst/>
                <a:latin typeface="Titillium Web" panose="00000300000000000000" pitchFamily="2" charset="0"/>
                <a:ea typeface="Calibri" panose="020F0502020204030204" pitchFamily="34" charset="0"/>
                <a:cs typeface="Titillium Web" panose="00000300000000000000" pitchFamily="2" charset="0"/>
              </a:rPr>
              <a:t>Social</a:t>
            </a:r>
            <a:r>
              <a:rPr lang="de-DE" sz="1800">
                <a:effectLst/>
                <a:latin typeface="Titillium Web" panose="00000300000000000000" pitchFamily="2" charset="0"/>
                <a:ea typeface="Calibri" panose="020F0502020204030204" pitchFamily="34" charset="0"/>
                <a:cs typeface="Titillium Web" panose="00000300000000000000" pitchFamily="2" charset="0"/>
              </a:rPr>
              <a:t> Media Plattform</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fontAlgn="ctr">
              <a:lnSpc>
                <a:spcPct val="120000"/>
              </a:lnSpc>
              <a:spcAft>
                <a:spcPts val="1135"/>
              </a:spcAft>
            </a:pPr>
            <a:r>
              <a:rPr lang="de-DE" sz="1800">
                <a:effectLst/>
                <a:latin typeface="Titillium Web" panose="00000300000000000000" pitchFamily="2" charset="0"/>
                <a:ea typeface="Calibri" panose="020F0502020204030204" pitchFamily="34" charset="0"/>
                <a:cs typeface="Titillium Web" panose="00000300000000000000" pitchFamily="2" charset="0"/>
              </a:rPr>
              <a:t>Auf das Angebot von </a:t>
            </a:r>
            <a:r>
              <a:rPr lang="de-DE" sz="1800" u="heavy">
                <a:solidFill>
                  <a:srgbClr val="265A9B"/>
                </a:solidFill>
                <a:effectLst/>
                <a:latin typeface="Titillium Web" panose="00000300000000000000" pitchFamily="2" charset="0"/>
                <a:ea typeface="Calibri" panose="020F0502020204030204" pitchFamily="34" charset="0"/>
                <a:cs typeface="Times New Roman" panose="02020603050405020304" pitchFamily="18" charset="0"/>
                <a:hlinkClick r:id="rId3"/>
              </a:rPr>
              <a:t>Internetwache - Polizei Baden-Württemberg (polizei-bw.de)</a:t>
            </a:r>
            <a:r>
              <a:rPr lang="de-DE" sz="1800">
                <a:effectLst/>
                <a:latin typeface="Titillium Web" panose="00000300000000000000" pitchFamily="2" charset="0"/>
                <a:ea typeface="Calibri" panose="020F0502020204030204" pitchFamily="34" charset="0"/>
                <a:cs typeface="Titillium Web" panose="00000300000000000000" pitchFamily="2" charset="0"/>
              </a:rPr>
              <a:t> und </a:t>
            </a:r>
            <a:r>
              <a:rPr lang="de-DE" sz="1800" u="heavy">
                <a:solidFill>
                  <a:srgbClr val="265A9B"/>
                </a:solidFill>
                <a:effectLst/>
                <a:latin typeface="Titillium Web" panose="00000300000000000000" pitchFamily="2" charset="0"/>
                <a:ea typeface="Calibri" panose="020F0502020204030204" pitchFamily="34" charset="0"/>
                <a:cs typeface="Titillium Web" panose="00000300000000000000" pitchFamily="2" charset="0"/>
                <a:hlinkClick r:id="rId4"/>
              </a:rPr>
              <a:t>Meldestelle </a:t>
            </a:r>
            <a:r>
              <a:rPr lang="de-DE" sz="1800" u="heavy" err="1">
                <a:solidFill>
                  <a:srgbClr val="265A9B"/>
                </a:solidFill>
                <a:effectLst/>
                <a:latin typeface="Titillium Web" panose="00000300000000000000" pitchFamily="2" charset="0"/>
                <a:ea typeface="Calibri" panose="020F0502020204030204" pitchFamily="34" charset="0"/>
                <a:cs typeface="Titillium Web" panose="00000300000000000000" pitchFamily="2" charset="0"/>
                <a:hlinkClick r:id="rId4"/>
              </a:rPr>
              <a:t>Respect</a:t>
            </a:r>
            <a:r>
              <a:rPr lang="de-DE" sz="1800">
                <a:effectLst/>
                <a:latin typeface="Titillium Web" panose="00000300000000000000" pitchFamily="2" charset="0"/>
                <a:ea typeface="Calibri" panose="020F0502020204030204" pitchFamily="34" charset="0"/>
                <a:cs typeface="Titillium Web" panose="00000300000000000000" pitchFamily="2" charset="0"/>
              </a:rPr>
              <a:t> verweisen.</a:t>
            </a: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41</a:t>
            </a:fld>
            <a:endParaRPr lang="de-DE"/>
          </a:p>
        </p:txBody>
      </p:sp>
    </p:spTree>
    <p:extLst>
      <p:ext uri="{BB962C8B-B14F-4D97-AF65-F5344CB8AC3E}">
        <p14:creationId xmlns:p14="http://schemas.microsoft.com/office/powerpoint/2010/main" val="1367265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ctr">
              <a:lnSpc>
                <a:spcPct val="120000"/>
              </a:lnSpc>
              <a:spcAft>
                <a:spcPts val="1135"/>
              </a:spcAft>
            </a:pPr>
            <a:r>
              <a:rPr lang="de-DE" sz="1200">
                <a:effectLst/>
                <a:latin typeface="Titillium Web" panose="00000300000000000000" pitchFamily="2" charset="0"/>
                <a:ea typeface="Calibri" panose="020F0502020204030204" pitchFamily="34" charset="0"/>
                <a:cs typeface="Titillium Web" panose="00000300000000000000" pitchFamily="2" charset="0"/>
              </a:rPr>
              <a:t>Info zu Meldestelle </a:t>
            </a:r>
            <a:r>
              <a:rPr lang="de-DE" sz="1200" err="1">
                <a:effectLst/>
                <a:latin typeface="Titillium Web" panose="00000300000000000000" pitchFamily="2" charset="0"/>
                <a:ea typeface="Calibri" panose="020F0502020204030204" pitchFamily="34" charset="0"/>
                <a:cs typeface="Titillium Web" panose="00000300000000000000" pitchFamily="2" charset="0"/>
              </a:rPr>
              <a:t>Respect</a:t>
            </a:r>
            <a:r>
              <a:rPr lang="de-DE" sz="1200">
                <a:effectLst/>
                <a:latin typeface="Titillium Web" panose="00000300000000000000" pitchFamily="2" charset="0"/>
                <a:ea typeface="Calibri" panose="020F0502020204030204" pitchFamily="34" charset="0"/>
                <a:cs typeface="Titillium Web" panose="00000300000000000000" pitchFamily="2" charset="0"/>
              </a:rPr>
              <a:t>: man braucht nur die direkte Internetadresse des Hassbeitrags und einen Screenshot. Kann </a:t>
            </a:r>
            <a:r>
              <a:rPr lang="de-DE" sz="1200" b="1">
                <a:effectLst/>
                <a:latin typeface="Titillium Web" panose="00000300000000000000" pitchFamily="2" charset="0"/>
                <a:ea typeface="Calibri" panose="020F0502020204030204" pitchFamily="34" charset="0"/>
                <a:cs typeface="Titillium Web" panose="00000300000000000000" pitchFamily="2" charset="0"/>
              </a:rPr>
              <a:t>anonym</a:t>
            </a:r>
            <a:r>
              <a:rPr lang="de-DE" sz="1200">
                <a:effectLst/>
                <a:latin typeface="Titillium Web" panose="00000300000000000000" pitchFamily="2" charset="0"/>
                <a:ea typeface="Calibri" panose="020F0502020204030204" pitchFamily="34" charset="0"/>
                <a:cs typeface="Titillium Web" panose="00000300000000000000" pitchFamily="2" charset="0"/>
              </a:rPr>
              <a:t> gemeldet werden. Die Meldestelle stellt Strafanzeige bei Polizei, wenn strafrechtlich relevant.</a:t>
            </a:r>
            <a:endParaRPr lang="de-DE" sz="1200">
              <a:effectLst/>
              <a:latin typeface="Titillium Web" panose="00000300000000000000" pitchFamily="2" charset="0"/>
              <a:ea typeface="Calibri" panose="020F0502020204030204" pitchFamily="34" charset="0"/>
              <a:cs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42</a:t>
            </a:fld>
            <a:endParaRPr lang="de-DE"/>
          </a:p>
        </p:txBody>
      </p:sp>
    </p:spTree>
    <p:extLst>
      <p:ext uri="{BB962C8B-B14F-4D97-AF65-F5344CB8AC3E}">
        <p14:creationId xmlns:p14="http://schemas.microsoft.com/office/powerpoint/2010/main" val="847442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effectLst/>
                <a:latin typeface="Titillium Web" panose="00000300000000000000" pitchFamily="2" charset="0"/>
                <a:ea typeface="Calibri" panose="020F0502020204030204" pitchFamily="34" charset="0"/>
                <a:cs typeface="Titillium Web" panose="00000300000000000000" pitchFamily="2" charset="0"/>
              </a:rPr>
              <a:t>Gibt es noch </a:t>
            </a:r>
            <a:r>
              <a:rPr lang="de-DE" sz="1800" b="1">
                <a:effectLst/>
                <a:latin typeface="Titillium Web" panose="00000300000000000000" pitchFamily="2" charset="0"/>
                <a:ea typeface="Calibri" panose="020F0502020204030204" pitchFamily="34" charset="0"/>
                <a:cs typeface="Titillium Web" panose="00000300000000000000" pitchFamily="2" charset="0"/>
              </a:rPr>
              <a:t>offene Fragen</a:t>
            </a:r>
            <a:r>
              <a:rPr lang="de-DE" sz="1800">
                <a:effectLst/>
                <a:latin typeface="Titillium Web" panose="00000300000000000000" pitchFamily="2" charset="0"/>
                <a:ea typeface="Calibri" panose="020F0502020204030204" pitchFamily="34" charset="0"/>
                <a:cs typeface="Titillium Web" panose="00000300000000000000" pitchFamily="2" charset="0"/>
              </a:rPr>
              <a:t>? Themen auf die abschließend nochmal eingegangen werden sollte?</a:t>
            </a:r>
          </a:p>
          <a:p>
            <a:endParaRPr lang="de-DE" sz="1800">
              <a:effectLst/>
              <a:latin typeface="Titillium Web" panose="00000300000000000000" pitchFamily="2" charset="0"/>
              <a:ea typeface="Calibri" panose="020F0502020204030204" pitchFamily="34" charset="0"/>
            </a:endParaRPr>
          </a:p>
          <a:p>
            <a:pPr fontAlgn="ctr">
              <a:lnSpc>
                <a:spcPct val="120000"/>
              </a:lnSpc>
              <a:spcAft>
                <a:spcPts val="1135"/>
              </a:spcAft>
            </a:pPr>
            <a:r>
              <a:rPr lang="de-DE" sz="1800">
                <a:effectLst/>
                <a:latin typeface="Titillium Web" panose="00000300000000000000" pitchFamily="2" charset="0"/>
                <a:ea typeface="Calibri" panose="020F0502020204030204" pitchFamily="34" charset="0"/>
                <a:cs typeface="Titillium Web" panose="00000300000000000000" pitchFamily="2" charset="0"/>
              </a:rPr>
              <a:t>Anregungen mitnehmen, Offene Fragen klären, Kritik annehmen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r>
              <a:rPr lang="de-DE" sz="1800">
                <a:effectLst/>
                <a:latin typeface="Titillium Web" panose="00000300000000000000" pitchFamily="2" charset="0"/>
                <a:ea typeface="Calibri" panose="020F0502020204030204" pitchFamily="34" charset="0"/>
                <a:cs typeface="Titillium Web" panose="00000300000000000000" pitchFamily="2" charset="0"/>
              </a:rPr>
              <a:t>Dabei kann unterschiedlicher Schwerpunkt gelegt werden:</a:t>
            </a:r>
            <a:br>
              <a:rPr lang="de-DE" sz="1800">
                <a:effectLst/>
                <a:latin typeface="Titillium Web" panose="00000300000000000000" pitchFamily="2" charset="0"/>
                <a:ea typeface="Calibri" panose="020F0502020204030204" pitchFamily="34" charset="0"/>
                <a:cs typeface="Titillium Web" panose="00000300000000000000" pitchFamily="2" charset="0"/>
              </a:rPr>
            </a:br>
            <a:r>
              <a:rPr lang="de-DE" sz="1800">
                <a:effectLst/>
                <a:latin typeface="Titillium Web" panose="00000300000000000000" pitchFamily="2" charset="0"/>
                <a:ea typeface="Calibri" panose="020F0502020204030204" pitchFamily="34" charset="0"/>
                <a:cs typeface="Titillium Web" panose="00000300000000000000" pitchFamily="2" charset="0"/>
              </a:rPr>
              <a:t>Was habt ihr neues gelernt? Was blieb am meisten hängen?</a:t>
            </a:r>
            <a:br>
              <a:rPr lang="de-DE" sz="1800">
                <a:effectLst/>
                <a:latin typeface="Titillium Web" panose="00000300000000000000" pitchFamily="2" charset="0"/>
                <a:ea typeface="Calibri" panose="020F0502020204030204" pitchFamily="34" charset="0"/>
                <a:cs typeface="Titillium Web" panose="00000300000000000000" pitchFamily="2" charset="0"/>
              </a:rPr>
            </a:br>
            <a:r>
              <a:rPr lang="de-DE" sz="1800">
                <a:effectLst/>
                <a:latin typeface="Titillium Web" panose="00000300000000000000" pitchFamily="2" charset="0"/>
                <a:ea typeface="Calibri" panose="020F0502020204030204" pitchFamily="34" charset="0"/>
                <a:cs typeface="Titillium Web" panose="00000300000000000000" pitchFamily="2" charset="0"/>
              </a:rPr>
              <a:t>Wie fandet ihr es? Was fandet ihr am besten? Was könnten wir verbessern?</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45</a:t>
            </a:fld>
            <a:endParaRPr lang="de-DE"/>
          </a:p>
        </p:txBody>
      </p:sp>
    </p:spTree>
    <p:extLst>
      <p:ext uri="{BB962C8B-B14F-4D97-AF65-F5344CB8AC3E}">
        <p14:creationId xmlns:p14="http://schemas.microsoft.com/office/powerpoint/2010/main" val="3643309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Pausenregelung</a:t>
            </a:r>
          </a:p>
          <a:p>
            <a:pPr marR="0" algn="l" rtl="0"/>
            <a:r>
              <a:rPr lang="de-DE" sz="1800" b="0" i="0" u="none" strike="noStrike" baseline="30000" dirty="0">
                <a:solidFill>
                  <a:srgbClr val="000000"/>
                </a:solidFill>
                <a:latin typeface="Titillium Web" panose="00000300000000000000" pitchFamily="2" charset="0"/>
              </a:rPr>
              <a:t>Gerade bei extern moderierten Workshops ist es hilfreich, zu Beginn verbindlich zu klären, wann Pausen vorgesehen sind. Das schafft Orientierung – sowohl für die Teilnehmenden als auch für die Workshopleitung. </a:t>
            </a:r>
          </a:p>
          <a:p>
            <a:pPr marR="0" algn="l" rtl="0"/>
            <a:r>
              <a:rPr lang="de-DE" sz="1800" b="0" i="0" u="none" strike="noStrike" baseline="30000" dirty="0">
                <a:solidFill>
                  <a:srgbClr val="000000"/>
                </a:solidFill>
                <a:latin typeface="Titillium Web" panose="00000300000000000000" pitchFamily="2" charset="0"/>
              </a:rPr>
              <a:t>Die klare Ansage, wann Zeit zum Durchatmen ist, nimmt Druck aus der Situation und signalisiert: Die Struktur steht, ihr könnt euch auf die Inhalte konzentrieren. Gleichzeitig gilt: Wer zwischendurch eine kurze Auszeit braucht, darf das respektvoll und achtsam für die Gruppe äußern.</a:t>
            </a:r>
          </a:p>
          <a:p>
            <a:pPr marR="0" algn="l" rtl="0"/>
            <a:r>
              <a:rPr lang="de-DE" sz="1800" b="1" i="1" u="none" strike="noStrike" baseline="30000" dirty="0">
                <a:solidFill>
                  <a:srgbClr val="000000"/>
                </a:solidFill>
                <a:latin typeface="Titillium Web" panose="00000300000000000000" pitchFamily="2" charset="0"/>
              </a:rPr>
              <a:t>„Wir machen gegen 10:30 Uhr eine Pause – und falls jemand vorher dringend eine braucht: einfach kurz Bescheid geben, dann finden wir eine Lösung.“</a:t>
            </a:r>
          </a:p>
          <a:p>
            <a:endParaRPr lang="de-DE" sz="1800" dirty="0"/>
          </a:p>
        </p:txBody>
      </p:sp>
      <p:sp>
        <p:nvSpPr>
          <p:cNvPr id="4" name="Foliennummernplatzhalter 3"/>
          <p:cNvSpPr>
            <a:spLocks noGrp="1"/>
          </p:cNvSpPr>
          <p:nvPr>
            <p:ph type="sldNum" sz="quarter" idx="5"/>
          </p:nvPr>
        </p:nvSpPr>
        <p:spPr/>
        <p:txBody>
          <a:bodyPr/>
          <a:lstStyle/>
          <a:p>
            <a:fld id="{7BD41E19-DC61-40F6-8C64-FAF11DE50B5A}" type="slidenum">
              <a:rPr lang="de-DE" smtClean="0"/>
              <a:t>5</a:t>
            </a:fld>
            <a:endParaRPr lang="de-DE"/>
          </a:p>
        </p:txBody>
      </p:sp>
    </p:spTree>
    <p:extLst>
      <p:ext uri="{BB962C8B-B14F-4D97-AF65-F5344CB8AC3E}">
        <p14:creationId xmlns:p14="http://schemas.microsoft.com/office/powerpoint/2010/main" val="55608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Safe Space</a:t>
            </a:r>
          </a:p>
          <a:p>
            <a:pPr marR="0" algn="l" rtl="0"/>
            <a:r>
              <a:rPr lang="de-DE" sz="1800" b="0" i="0" u="none" strike="noStrike" baseline="30000" dirty="0">
                <a:solidFill>
                  <a:srgbClr val="000000"/>
                </a:solidFill>
                <a:latin typeface="Titillium Web" panose="00000300000000000000" pitchFamily="2" charset="0"/>
              </a:rPr>
              <a:t>In diesem Workshop sprechen wir über Themen, die persönlich, verletzend oder schambesetzt sein können: über Erfahrungen mit Diskriminierung, über Zuschreibungen, Ausgrenzung – aber auch über eigenes Verhalten, möglicherweise sogar </a:t>
            </a:r>
            <a:r>
              <a:rPr lang="de-DE" sz="1800" b="0" i="0" u="none" strike="noStrike" baseline="30000" dirty="0" err="1">
                <a:solidFill>
                  <a:srgbClr val="000000"/>
                </a:solidFill>
                <a:latin typeface="Titillium Web" panose="00000300000000000000" pitchFamily="2" charset="0"/>
              </a:rPr>
              <a:t>Täter:innenperspektiven</a:t>
            </a:r>
            <a:r>
              <a:rPr lang="de-DE" sz="1800" b="0" i="0" u="none" strike="noStrike" baseline="30000" dirty="0">
                <a:solidFill>
                  <a:srgbClr val="000000"/>
                </a:solidFill>
                <a:latin typeface="Titillium Web" panose="00000300000000000000" pitchFamily="2" charset="0"/>
              </a:rPr>
              <a:t>. </a:t>
            </a:r>
          </a:p>
          <a:p>
            <a:pPr marR="0" algn="l" rtl="0"/>
            <a:r>
              <a:rPr lang="de-DE" sz="1800" b="0" i="0" u="none" strike="noStrike" baseline="30000" dirty="0">
                <a:solidFill>
                  <a:srgbClr val="000000"/>
                </a:solidFill>
                <a:latin typeface="Titillium Web" panose="00000300000000000000" pitchFamily="2" charset="0"/>
              </a:rPr>
              <a:t>Damit solche Gespräche möglich werden, braucht es einen geschützten Raum, in dem Vertrauen entstehen kann. Deshalb ist es wichtig, zu Beginn gemeinsam zu vereinbaren, dass das, was hier gesagt wird, den Raum nicht verlässt. </a:t>
            </a:r>
          </a:p>
          <a:p>
            <a:pPr marR="0" algn="l" rtl="0"/>
            <a:r>
              <a:rPr lang="de-DE" sz="1800" b="0" i="0" u="none" strike="noStrike" baseline="30000" dirty="0">
                <a:solidFill>
                  <a:srgbClr val="000000"/>
                </a:solidFill>
                <a:latin typeface="Titillium Web" panose="00000300000000000000" pitchFamily="2" charset="0"/>
              </a:rPr>
              <a:t>Es geht nicht darum, Meinungen zu zensieren – sondern darum, Verantwortung füreinander zu übernehmen.</a:t>
            </a:r>
          </a:p>
          <a:p>
            <a:pPr marR="0" algn="l" rtl="0"/>
            <a:r>
              <a:rPr lang="de-DE" sz="1800" b="1" i="1" u="none" strike="noStrike" baseline="30000" dirty="0">
                <a:solidFill>
                  <a:srgbClr val="000000"/>
                </a:solidFill>
                <a:latin typeface="Titillium Web" panose="00000300000000000000" pitchFamily="2" charset="0"/>
              </a:rPr>
              <a:t>„Können wir uns als Gruppe heute darauf verständigen: Was hier im Workshop besprochen wird, bleibt im Workshop?“</a:t>
            </a:r>
          </a:p>
          <a:p>
            <a:endParaRPr lang="de-DE" sz="1800" dirty="0"/>
          </a:p>
        </p:txBody>
      </p:sp>
      <p:sp>
        <p:nvSpPr>
          <p:cNvPr id="4" name="Foliennummernplatzhalter 3"/>
          <p:cNvSpPr>
            <a:spLocks noGrp="1"/>
          </p:cNvSpPr>
          <p:nvPr>
            <p:ph type="sldNum" sz="quarter" idx="5"/>
          </p:nvPr>
        </p:nvSpPr>
        <p:spPr/>
        <p:txBody>
          <a:bodyPr/>
          <a:lstStyle/>
          <a:p>
            <a:fld id="{7BD41E19-DC61-40F6-8C64-FAF11DE50B5A}" type="slidenum">
              <a:rPr lang="de-DE" smtClean="0"/>
              <a:t>6</a:t>
            </a:fld>
            <a:endParaRPr lang="de-DE"/>
          </a:p>
        </p:txBody>
      </p:sp>
    </p:spTree>
    <p:extLst>
      <p:ext uri="{BB962C8B-B14F-4D97-AF65-F5344CB8AC3E}">
        <p14:creationId xmlns:p14="http://schemas.microsoft.com/office/powerpoint/2010/main" val="198547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err="1">
                <a:solidFill>
                  <a:srgbClr val="FFFFFF"/>
                </a:solidFill>
                <a:latin typeface="Titillium Web" panose="00000300000000000000" pitchFamily="2" charset="0"/>
              </a:rPr>
              <a:t>Wohfühlen</a:t>
            </a:r>
            <a:r>
              <a:rPr lang="de-DE" sz="1800" b="1" i="1" u="none" strike="noStrike" baseline="30000" dirty="0">
                <a:solidFill>
                  <a:srgbClr val="FFFFFF"/>
                </a:solidFill>
                <a:latin typeface="Titillium Web" panose="00000300000000000000" pitchFamily="2" charset="0"/>
              </a:rPr>
              <a:t>!</a:t>
            </a:r>
          </a:p>
          <a:p>
            <a:pPr marR="0" algn="l" rtl="0"/>
            <a:r>
              <a:rPr lang="de-DE" sz="1800" b="0" i="0" u="none" strike="noStrike" baseline="30000" dirty="0">
                <a:solidFill>
                  <a:srgbClr val="000000"/>
                </a:solidFill>
                <a:latin typeface="Titillium Web" panose="00000300000000000000" pitchFamily="2" charset="0"/>
              </a:rPr>
              <a:t>All diese Absprachen dienen einem Ziel: Dass sich alle, die heute hier beteiligt sind, im Raum wohlfühlen, sich sicher äußern können – und gemeinsam lernen.</a:t>
            </a:r>
          </a:p>
          <a:p>
            <a:endParaRPr lang="de-DE" sz="1800" dirty="0"/>
          </a:p>
        </p:txBody>
      </p:sp>
      <p:sp>
        <p:nvSpPr>
          <p:cNvPr id="4" name="Foliennummernplatzhalter 3"/>
          <p:cNvSpPr>
            <a:spLocks noGrp="1"/>
          </p:cNvSpPr>
          <p:nvPr>
            <p:ph type="sldNum" sz="quarter" idx="5"/>
          </p:nvPr>
        </p:nvSpPr>
        <p:spPr/>
        <p:txBody>
          <a:bodyPr/>
          <a:lstStyle/>
          <a:p>
            <a:fld id="{7BD41E19-DC61-40F6-8C64-FAF11DE50B5A}" type="slidenum">
              <a:rPr lang="de-DE" smtClean="0"/>
              <a:t>7</a:t>
            </a:fld>
            <a:endParaRPr lang="de-DE"/>
          </a:p>
        </p:txBody>
      </p:sp>
    </p:spTree>
    <p:extLst>
      <p:ext uri="{BB962C8B-B14F-4D97-AF65-F5344CB8AC3E}">
        <p14:creationId xmlns:p14="http://schemas.microsoft.com/office/powerpoint/2010/main" val="273113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8</a:t>
            </a:fld>
            <a:endParaRPr lang="de-DE"/>
          </a:p>
        </p:txBody>
      </p:sp>
    </p:spTree>
    <p:extLst>
      <p:ext uri="{BB962C8B-B14F-4D97-AF65-F5344CB8AC3E}">
        <p14:creationId xmlns:p14="http://schemas.microsoft.com/office/powerpoint/2010/main" val="4214616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Bewusstsein für individuelle Stärken schaffen</a:t>
            </a:r>
          </a:p>
          <a:p>
            <a:pPr marR="1130" algn="l" rtl="0"/>
            <a:r>
              <a:rPr lang="de-DE" sz="1800" b="0" i="0" u="none" strike="noStrike" baseline="30000" dirty="0">
                <a:solidFill>
                  <a:srgbClr val="000000"/>
                </a:solidFill>
                <a:latin typeface="Titillium Web" panose="00000300000000000000" pitchFamily="2" charset="0"/>
              </a:rPr>
              <a:t>Förderung von Selbstreflexion und positiver Selbstwahrnehmung</a:t>
            </a:r>
          </a:p>
          <a:p>
            <a:pPr marR="1130" algn="l" rtl="0"/>
            <a:r>
              <a:rPr lang="de-DE" sz="1800" b="0" i="0" u="none" strike="noStrike" baseline="30000" dirty="0">
                <a:solidFill>
                  <a:srgbClr val="000000"/>
                </a:solidFill>
                <a:latin typeface="Titillium Web" panose="00000300000000000000" pitchFamily="2" charset="0"/>
              </a:rPr>
              <a:t>Einstieg in die Workshop-Atmosphäre auf niedrigschwellige und wertschätzende Weise</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Auseinandersetzung mit den eigenen Stärken jenseits schulischer oder gesellschaftlich normierter Leistungserwartungen</a:t>
            </a:r>
          </a:p>
          <a:p>
            <a:pPr marR="1130" algn="l" rtl="0"/>
            <a:r>
              <a:rPr lang="de-DE" sz="1800" b="0" i="0" u="none" strike="noStrike" baseline="30000" dirty="0">
                <a:solidFill>
                  <a:srgbClr val="000000"/>
                </a:solidFill>
                <a:latin typeface="Titillium Web" panose="00000300000000000000" pitchFamily="2" charset="0"/>
              </a:rPr>
              <a:t>Sensibilisierung für unterschiedliche Formen von Stärke und individuelle Ausdrucksformen</a:t>
            </a:r>
          </a:p>
          <a:p>
            <a:pPr marR="1130" algn="l" rtl="0"/>
            <a:r>
              <a:rPr lang="de-DE" sz="1800" b="0" i="0" u="none" strike="noStrike" baseline="30000" dirty="0">
                <a:solidFill>
                  <a:srgbClr val="000000"/>
                </a:solidFill>
                <a:latin typeface="Titillium Web" panose="00000300000000000000" pitchFamily="2" charset="0"/>
              </a:rPr>
              <a:t>Hinweis auf respektvollen Umgang: Keine Kommentare oder Bewertungen zu den vorgestellten Stärken</a:t>
            </a:r>
          </a:p>
          <a:p>
            <a:pPr marR="1130" algn="l" rtl="0"/>
            <a:r>
              <a:rPr lang="de-DE" sz="1800" b="0" i="0" u="none" strike="noStrike" baseline="30000" dirty="0">
                <a:solidFill>
                  <a:srgbClr val="000000"/>
                </a:solidFill>
                <a:latin typeface="Titillium Web" panose="00000300000000000000" pitchFamily="2" charset="0"/>
              </a:rPr>
              <a:t>Teilnehmende präsentieren im Verlauf des Workshops jeweils drei ihrer notierten Stärken – eingebettet in passende Workshopphasen</a:t>
            </a:r>
          </a:p>
          <a:p>
            <a:pPr marR="1130" algn="l" rtl="0"/>
            <a:r>
              <a:rPr lang="de-DE" sz="1800" b="0" i="0" u="none" strike="noStrike" baseline="30000" dirty="0">
                <a:solidFill>
                  <a:srgbClr val="000000"/>
                </a:solidFill>
                <a:latin typeface="Titillium Web" panose="00000300000000000000" pitchFamily="2" charset="0"/>
              </a:rPr>
              <a:t>Optionaler Ausblick: Reflexion der Übung am Ende des Workshops im Hinblick auf Rollenbilder und gesellschaftliche Zuschreibungen</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Einzelarbeit: Notieren von zehn persönlichen Stärken auf einem Blatt Papier (ca. 5 Minuten)</a:t>
            </a:r>
          </a:p>
          <a:p>
            <a:pPr marR="1130" algn="l" rtl="0"/>
            <a:r>
              <a:rPr lang="de-DE" sz="1800" b="0" i="0" u="none" strike="noStrike" baseline="30000" dirty="0">
                <a:solidFill>
                  <a:srgbClr val="000000"/>
                </a:solidFill>
                <a:latin typeface="Titillium Web" panose="00000300000000000000" pitchFamily="2" charset="0"/>
              </a:rPr>
              <a:t>Zur Einstimmung: Benennung alltagsnaher, kreativer Beispiele durch die Moderation</a:t>
            </a:r>
          </a:p>
          <a:p>
            <a:pPr marR="1130" algn="l" rtl="0"/>
            <a:r>
              <a:rPr lang="de-DE" sz="1800" b="0" i="0" u="none" strike="noStrike" baseline="30000" dirty="0">
                <a:solidFill>
                  <a:srgbClr val="000000"/>
                </a:solidFill>
                <a:latin typeface="Titillium Web" panose="00000300000000000000" pitchFamily="2" charset="0"/>
              </a:rPr>
              <a:t>Vorstellung der Stärken erfolgt im Laufe des Workshops gruppenweise (3–5 Personen pro Gruppe)</a:t>
            </a:r>
          </a:p>
        </p:txBody>
      </p:sp>
      <p:sp>
        <p:nvSpPr>
          <p:cNvPr id="4" name="Foliennummernplatzhalter 3"/>
          <p:cNvSpPr>
            <a:spLocks noGrp="1"/>
          </p:cNvSpPr>
          <p:nvPr>
            <p:ph type="sldNum" sz="quarter" idx="5"/>
          </p:nvPr>
        </p:nvSpPr>
        <p:spPr/>
        <p:txBody>
          <a:bodyPr/>
          <a:lstStyle/>
          <a:p>
            <a:fld id="{7BD41E19-DC61-40F6-8C64-FAF11DE50B5A}" type="slidenum">
              <a:rPr lang="de-DE" smtClean="0"/>
              <a:t>9</a:t>
            </a:fld>
            <a:endParaRPr lang="de-DE"/>
          </a:p>
        </p:txBody>
      </p:sp>
    </p:spTree>
    <p:extLst>
      <p:ext uri="{BB962C8B-B14F-4D97-AF65-F5344CB8AC3E}">
        <p14:creationId xmlns:p14="http://schemas.microsoft.com/office/powerpoint/2010/main" val="3418538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dirty="0">
                <a:solidFill>
                  <a:srgbClr val="FFFFFF"/>
                </a:solidFill>
                <a:latin typeface="Titillium Web" panose="00000300000000000000" pitchFamily="2" charset="0"/>
              </a:rPr>
              <a:t>Ziele</a:t>
            </a:r>
          </a:p>
          <a:p>
            <a:pPr marR="1130" algn="l" rtl="0"/>
            <a:r>
              <a:rPr lang="de-DE" sz="1800" b="0" i="0" u="none" strike="noStrike" baseline="30000" dirty="0">
                <a:solidFill>
                  <a:srgbClr val="000000"/>
                </a:solidFill>
                <a:latin typeface="Titillium Web" panose="00000300000000000000" pitchFamily="2" charset="0"/>
              </a:rPr>
              <a:t>Aktivierung des Vorwissens und vorhandener Assoziationen zum Thema Diskriminierung</a:t>
            </a:r>
          </a:p>
          <a:p>
            <a:pPr marR="1130" algn="l" rtl="0"/>
            <a:r>
              <a:rPr lang="de-DE" sz="1800" b="0" i="0" u="none" strike="noStrike" baseline="30000" dirty="0">
                <a:solidFill>
                  <a:srgbClr val="000000"/>
                </a:solidFill>
                <a:latin typeface="Titillium Web" panose="00000300000000000000" pitchFamily="2" charset="0"/>
              </a:rPr>
              <a:t>Sensibilisierung für Begriffe, Denkmuster und Stereotype</a:t>
            </a:r>
          </a:p>
          <a:p>
            <a:pPr marR="1130" algn="l" rtl="0"/>
            <a:r>
              <a:rPr lang="de-DE" sz="1800" b="0" i="0" u="none" strike="noStrike" baseline="30000" dirty="0">
                <a:solidFill>
                  <a:srgbClr val="000000"/>
                </a:solidFill>
                <a:latin typeface="Titillium Web" panose="00000300000000000000" pitchFamily="2" charset="0"/>
              </a:rPr>
              <a:t>Sichtbarmachung von Wissenslücken, Unsicherheiten und Irritationen</a:t>
            </a:r>
          </a:p>
          <a:p>
            <a:pPr marR="1130" algn="l" rtl="0"/>
            <a:r>
              <a:rPr lang="de-DE" sz="1800" b="0" i="0" u="none" strike="noStrike" baseline="30000" dirty="0">
                <a:solidFill>
                  <a:srgbClr val="000000"/>
                </a:solidFill>
                <a:latin typeface="Titillium Web" panose="00000300000000000000" pitchFamily="2" charset="0"/>
              </a:rPr>
              <a:t>Vorbereitung auf die gemeinsame Definition von Diskriminierung</a:t>
            </a:r>
          </a:p>
          <a:p>
            <a:pPr marR="0" algn="l" rtl="0"/>
            <a:r>
              <a:rPr lang="de-DE" sz="1800" b="1" i="1" u="none" strike="noStrike" baseline="30000" dirty="0">
                <a:solidFill>
                  <a:srgbClr val="FFFFFF"/>
                </a:solidFill>
                <a:latin typeface="Titillium Web" panose="00000300000000000000" pitchFamily="2" charset="0"/>
              </a:rPr>
              <a:t>Inhalte</a:t>
            </a:r>
          </a:p>
          <a:p>
            <a:pPr marR="1130" algn="l" rtl="0"/>
            <a:r>
              <a:rPr lang="de-DE" sz="1800" b="0" i="0" u="none" strike="noStrike" baseline="30000" dirty="0">
                <a:solidFill>
                  <a:srgbClr val="000000"/>
                </a:solidFill>
                <a:latin typeface="Titillium Web" panose="00000300000000000000" pitchFamily="2" charset="0"/>
              </a:rPr>
              <a:t>Sammlung von Begriffen, die die Teilnehmenden mit dem Thema Diskriminierung verbinden</a:t>
            </a:r>
          </a:p>
          <a:p>
            <a:pPr marR="1130" algn="l" rtl="0"/>
            <a:r>
              <a:rPr lang="de-DE" sz="1800" b="0" i="0" u="none" strike="noStrike" baseline="30000" dirty="0">
                <a:solidFill>
                  <a:srgbClr val="000000"/>
                </a:solidFill>
                <a:latin typeface="Titillium Web" panose="00000300000000000000" pitchFamily="2" charset="0"/>
              </a:rPr>
              <a:t>Sichtbarmachung dominanter Begriffe und Reflexion ihrer Bedeutungen</a:t>
            </a:r>
          </a:p>
          <a:p>
            <a:pPr marR="1130" algn="l" rtl="0"/>
            <a:r>
              <a:rPr lang="de-DE" sz="1800" b="0" i="0" u="none" strike="noStrike" baseline="30000" dirty="0">
                <a:solidFill>
                  <a:srgbClr val="000000"/>
                </a:solidFill>
                <a:latin typeface="Titillium Web" panose="00000300000000000000" pitchFamily="2" charset="0"/>
              </a:rPr>
              <a:t>Gemeinsame Analyse: Welche Begriffe tauchen häufig auf? Welche sind unklar oder mehrdeutig?</a:t>
            </a:r>
          </a:p>
          <a:p>
            <a:pPr marR="1130" algn="l" rtl="0"/>
            <a:r>
              <a:rPr lang="de-DE" sz="1800" b="0" i="0" u="none" strike="noStrike" baseline="30000" dirty="0">
                <a:solidFill>
                  <a:srgbClr val="000000"/>
                </a:solidFill>
                <a:latin typeface="Titillium Web" panose="00000300000000000000" pitchFamily="2" charset="0"/>
              </a:rPr>
              <a:t>Begriffe, die unklar, widersprüchlich oder provokant sind, werden pädagogisch eingeordnet:</a:t>
            </a:r>
          </a:p>
          <a:p>
            <a:pPr marR="1130" algn="l" rtl="0"/>
            <a:r>
              <a:rPr lang="de-DE" sz="1800" b="0" i="0" u="none" strike="noStrike" baseline="30000" dirty="0">
                <a:solidFill>
                  <a:srgbClr val="000000"/>
                </a:solidFill>
                <a:latin typeface="Titillium Web" panose="00000300000000000000" pitchFamily="2" charset="0"/>
              </a:rPr>
              <a:t>Beleidigende Begriffe: Verbindung zur Diskriminierung wird erklärt</a:t>
            </a:r>
          </a:p>
          <a:p>
            <a:pPr marR="1130" algn="l" rtl="0"/>
            <a:r>
              <a:rPr lang="de-DE" sz="1800" b="0" i="0" u="none" strike="noStrike" baseline="30000" dirty="0">
                <a:solidFill>
                  <a:srgbClr val="000000"/>
                </a:solidFill>
                <a:latin typeface="Titillium Web" panose="00000300000000000000" pitchFamily="2" charset="0"/>
              </a:rPr>
              <a:t>Namensnennungen: Nachfrage nach dem Kontext, ohne Diskussion über abwesende Personen</a:t>
            </a:r>
          </a:p>
          <a:p>
            <a:pPr marR="1130" algn="l" rtl="0"/>
            <a:r>
              <a:rPr lang="de-DE" sz="1800" b="0" i="0" u="none" strike="noStrike" baseline="30000" dirty="0">
                <a:solidFill>
                  <a:srgbClr val="000000"/>
                </a:solidFill>
                <a:latin typeface="Titillium Web" panose="00000300000000000000" pitchFamily="2" charset="0"/>
              </a:rPr>
              <a:t>Bei sensiblen Nennungen (z. B. Lehrkräfte): Hinweis, dass diese Themen ggf. an die Begleitperson weitergegeben werden</a:t>
            </a:r>
          </a:p>
          <a:p>
            <a:pPr marR="0" algn="l" rtl="0"/>
            <a:r>
              <a:rPr lang="de-DE" sz="1800" b="1" i="1" u="none" strike="noStrike" baseline="30000" dirty="0">
                <a:solidFill>
                  <a:srgbClr val="FFFFFF"/>
                </a:solidFill>
                <a:latin typeface="Titillium Web" panose="00000300000000000000" pitchFamily="2" charset="0"/>
              </a:rPr>
              <a:t>Methoden</a:t>
            </a:r>
          </a:p>
          <a:p>
            <a:pPr marR="1130" algn="l" rtl="0"/>
            <a:r>
              <a:rPr lang="de-DE" sz="1800" b="0" i="0" u="none" strike="noStrike" baseline="30000" dirty="0">
                <a:solidFill>
                  <a:srgbClr val="000000"/>
                </a:solidFill>
                <a:latin typeface="Titillium Web" panose="00000300000000000000" pitchFamily="2" charset="0"/>
              </a:rPr>
              <a:t>Online-Abfrage über ein Tool wie </a:t>
            </a:r>
            <a:r>
              <a:rPr lang="de-DE" sz="1800" b="0" i="0" u="none" strike="noStrike" baseline="30000" dirty="0" err="1">
                <a:solidFill>
                  <a:srgbClr val="000000"/>
                </a:solidFill>
                <a:latin typeface="Titillium Web" panose="00000300000000000000" pitchFamily="2" charset="0"/>
              </a:rPr>
              <a:t>Mentimeter</a:t>
            </a:r>
            <a:r>
              <a:rPr lang="de-DE" sz="1800" b="0" i="0" u="none" strike="noStrike" baseline="30000" dirty="0">
                <a:solidFill>
                  <a:srgbClr val="000000"/>
                </a:solidFill>
                <a:latin typeface="Titillium Web" panose="00000300000000000000" pitchFamily="2" charset="0"/>
              </a:rPr>
              <a:t> (z. B. Wortwolke mit bis zu drei Begriffen pro Person)</a:t>
            </a:r>
          </a:p>
          <a:p>
            <a:pPr marR="1130" algn="l" rtl="0"/>
            <a:r>
              <a:rPr lang="de-DE" sz="1800" b="0" i="0" u="none" strike="noStrike" baseline="30000" dirty="0">
                <a:solidFill>
                  <a:srgbClr val="000000"/>
                </a:solidFill>
                <a:latin typeface="Titillium Web" panose="00000300000000000000" pitchFamily="2" charset="0"/>
              </a:rPr>
              <a:t>Alternativ: Begriffssammlung auf Karten, die gruppiert auf Flipchart oder Pinnwand dargestellt werden</a:t>
            </a:r>
          </a:p>
          <a:p>
            <a:pPr marR="1130" algn="l" rtl="0"/>
            <a:r>
              <a:rPr lang="de-DE" sz="1800" b="0" i="0" u="none" strike="noStrike" baseline="30000" dirty="0">
                <a:solidFill>
                  <a:srgbClr val="000000"/>
                </a:solidFill>
                <a:latin typeface="Titillium Web" panose="00000300000000000000" pitchFamily="2" charset="0"/>
              </a:rPr>
              <a:t>Gemeinsames Sichtbarmachen und Kommentieren der Begriffe: Was erscheint häufig? Was überrascht? Was ist unklar?</a:t>
            </a:r>
          </a:p>
          <a:p>
            <a:pPr marR="1130" algn="l" rtl="0"/>
            <a:r>
              <a:rPr lang="de-DE" sz="1800" b="0" i="0" u="none" strike="noStrike" baseline="30000" dirty="0">
                <a:solidFill>
                  <a:srgbClr val="000000"/>
                </a:solidFill>
                <a:latin typeface="Titillium Web" panose="00000300000000000000" pitchFamily="2" charset="0"/>
              </a:rPr>
              <a:t>Moderierte Gesprächsrunde zur Reflexion und als Brücke zur nächsten Phase – der Erarbeitung einer gemeinsamen Definition</a:t>
            </a:r>
          </a:p>
          <a:p>
            <a:endParaRPr lang="de-DE" dirty="0"/>
          </a:p>
        </p:txBody>
      </p:sp>
      <p:sp>
        <p:nvSpPr>
          <p:cNvPr id="4" name="Foliennummernplatzhalter 3"/>
          <p:cNvSpPr>
            <a:spLocks noGrp="1"/>
          </p:cNvSpPr>
          <p:nvPr>
            <p:ph type="sldNum" sz="quarter" idx="5"/>
          </p:nvPr>
        </p:nvSpPr>
        <p:spPr/>
        <p:txBody>
          <a:bodyPr/>
          <a:lstStyle/>
          <a:p>
            <a:fld id="{7BD41E19-DC61-40F6-8C64-FAF11DE50B5A}" type="slidenum">
              <a:rPr lang="de-DE" smtClean="0"/>
              <a:t>11</a:t>
            </a:fld>
            <a:endParaRPr lang="de-DE"/>
          </a:p>
        </p:txBody>
      </p:sp>
    </p:spTree>
    <p:extLst>
      <p:ext uri="{BB962C8B-B14F-4D97-AF65-F5344CB8AC3E}">
        <p14:creationId xmlns:p14="http://schemas.microsoft.com/office/powerpoint/2010/main" val="3685741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051B4-0E26-699B-29F4-7712420E156D}"/>
              </a:ext>
            </a:extLst>
          </p:cNvPr>
          <p:cNvSpPr>
            <a:spLocks noGrp="1"/>
          </p:cNvSpPr>
          <p:nvPr>
            <p:ph type="ctrTitle"/>
          </p:nvPr>
        </p:nvSpPr>
        <p:spPr>
          <a:xfrm>
            <a:off x="4322013" y="2786332"/>
            <a:ext cx="7191375" cy="2280968"/>
          </a:xfrm>
          <a:noFill/>
          <a:ln>
            <a:noFill/>
          </a:ln>
        </p:spPr>
        <p:txBody>
          <a:bodyPr lIns="90000" tIns="90000" anchor="ctr"/>
          <a:lstStyle>
            <a:lvl1pPr algn="ctr">
              <a:defRPr sz="6000" b="0">
                <a:solidFill>
                  <a:schemeClr val="tx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41FB1FB-EBDA-7FA4-7120-8062EF146C3C}"/>
              </a:ext>
            </a:extLst>
          </p:cNvPr>
          <p:cNvSpPr>
            <a:spLocks noGrp="1"/>
          </p:cNvSpPr>
          <p:nvPr>
            <p:ph type="subTitle" idx="1"/>
          </p:nvPr>
        </p:nvSpPr>
        <p:spPr>
          <a:xfrm>
            <a:off x="5960853" y="5067300"/>
            <a:ext cx="5201728" cy="643387"/>
          </a:xfrm>
          <a:solidFill>
            <a:schemeClr val="accent2"/>
          </a:solidFill>
        </p:spPr>
        <p:txBody>
          <a:bodyPr lIns="360000" tIns="90000" rIns="360000" anchor="ctr"/>
          <a:lstStyle>
            <a:lvl1pPr marL="0" indent="0" algn="ctr">
              <a:buNone/>
              <a:defRPr sz="24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pic>
        <p:nvPicPr>
          <p:cNvPr id="8" name="Grafik 7">
            <a:extLst>
              <a:ext uri="{FF2B5EF4-FFF2-40B4-BE49-F238E27FC236}">
                <a16:creationId xmlns:a16="http://schemas.microsoft.com/office/drawing/2014/main" id="{87E9E963-8F75-690A-B147-4C68D0EC6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2525" y="1800226"/>
            <a:ext cx="2712156" cy="1525588"/>
          </a:xfrm>
          <a:prstGeom prst="rect">
            <a:avLst/>
          </a:prstGeom>
        </p:spPr>
      </p:pic>
      <p:grpSp>
        <p:nvGrpSpPr>
          <p:cNvPr id="7" name="Gruppieren 6">
            <a:extLst>
              <a:ext uri="{FF2B5EF4-FFF2-40B4-BE49-F238E27FC236}">
                <a16:creationId xmlns:a16="http://schemas.microsoft.com/office/drawing/2014/main" id="{B0692F18-F55A-AF04-63C5-E02CF7A68000}"/>
              </a:ext>
            </a:extLst>
          </p:cNvPr>
          <p:cNvGrpSpPr/>
          <p:nvPr userDrawn="1"/>
        </p:nvGrpSpPr>
        <p:grpSpPr>
          <a:xfrm>
            <a:off x="440743" y="5844126"/>
            <a:ext cx="2331687" cy="579224"/>
            <a:chOff x="1866254" y="5902183"/>
            <a:chExt cx="2331687" cy="579224"/>
          </a:xfrm>
        </p:grpSpPr>
        <p:pic>
          <p:nvPicPr>
            <p:cNvPr id="9" name="Grafik 8" descr="Ein Bild, das Grafiken, Kreis, Logo, Schrift enthält.&#10;&#10;Automatisch generierte Beschreibung">
              <a:extLst>
                <a:ext uri="{FF2B5EF4-FFF2-40B4-BE49-F238E27FC236}">
                  <a16:creationId xmlns:a16="http://schemas.microsoft.com/office/drawing/2014/main" id="{E59DE975-BACF-D743-9754-84812AA00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19" y="5902183"/>
              <a:ext cx="579222" cy="579222"/>
            </a:xfrm>
            <a:prstGeom prst="rect">
              <a:avLst/>
            </a:prstGeom>
          </p:spPr>
        </p:pic>
        <p:pic>
          <p:nvPicPr>
            <p:cNvPr id="10" name="Grafik 9" descr="Ein Bild, das Symbol, Logo, Schrift, Grafiken enthält.&#10;&#10;Automatisch generierte Beschreibung">
              <a:extLst>
                <a:ext uri="{FF2B5EF4-FFF2-40B4-BE49-F238E27FC236}">
                  <a16:creationId xmlns:a16="http://schemas.microsoft.com/office/drawing/2014/main" id="{C26F3EEB-29C3-3426-B500-C1338EC56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509" y="5902183"/>
              <a:ext cx="580202" cy="579224"/>
            </a:xfrm>
            <a:prstGeom prst="rect">
              <a:avLst/>
            </a:prstGeom>
          </p:spPr>
        </p:pic>
        <p:pic>
          <p:nvPicPr>
            <p:cNvPr id="11" name="Grafik 10" descr="Ein Bild, das Kreis, Grafiken, Screenshot, Schrift enthält.&#10;&#10;Automatisch generierte Beschreibung">
              <a:extLst>
                <a:ext uri="{FF2B5EF4-FFF2-40B4-BE49-F238E27FC236}">
                  <a16:creationId xmlns:a16="http://schemas.microsoft.com/office/drawing/2014/main" id="{FD8FC913-9AE0-187F-C0CC-C35866D84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254" y="5902183"/>
              <a:ext cx="578246" cy="579224"/>
            </a:xfrm>
            <a:prstGeom prst="rect">
              <a:avLst/>
            </a:prstGeom>
          </p:spPr>
        </p:pic>
      </p:grpSp>
      <p:sp>
        <p:nvSpPr>
          <p:cNvPr id="12" name="Textfeld 11">
            <a:extLst>
              <a:ext uri="{FF2B5EF4-FFF2-40B4-BE49-F238E27FC236}">
                <a16:creationId xmlns:a16="http://schemas.microsoft.com/office/drawing/2014/main" id="{BDBB4919-8879-8017-D382-15FA5554F7EF}"/>
              </a:ext>
            </a:extLst>
          </p:cNvPr>
          <p:cNvSpPr txBox="1"/>
          <p:nvPr userDrawn="1"/>
        </p:nvSpPr>
        <p:spPr>
          <a:xfrm>
            <a:off x="3069438" y="5872127"/>
            <a:ext cx="2351314" cy="523220"/>
          </a:xfrm>
          <a:prstGeom prst="rect">
            <a:avLst/>
          </a:prstGeom>
          <a:noFill/>
          <a:effectLst/>
        </p:spPr>
        <p:txBody>
          <a:bodyPr wrap="square" rtlCol="0">
            <a:spAutoFit/>
          </a:bodyPr>
          <a:lstStyle/>
          <a:p>
            <a:r>
              <a:rPr lang="de-DE" sz="2800">
                <a:solidFill>
                  <a:schemeClr val="tx1">
                    <a:alpha val="78000"/>
                  </a:schemeClr>
                </a:solidFill>
                <a:latin typeface="Titillium Web black" panose="00000A00000000000000" pitchFamily="2" charset="0"/>
              </a:rPr>
              <a:t>@fexbw</a:t>
            </a:r>
          </a:p>
        </p:txBody>
      </p:sp>
    </p:spTree>
    <p:extLst>
      <p:ext uri="{BB962C8B-B14F-4D97-AF65-F5344CB8AC3E}">
        <p14:creationId xmlns:p14="http://schemas.microsoft.com/office/powerpoint/2010/main" val="30620714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83C49-02EF-5331-8BB3-2D35A19C0FB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BEDC40C-1295-1DB1-C1AC-1F6E3B2B5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3BFECAD-A620-AD5E-83E2-424B31B37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6392995-D837-1D5D-DC03-2EC6FE64EED2}"/>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06.11.2025</a:t>
            </a:fld>
            <a:endParaRPr lang="de-DE"/>
          </a:p>
        </p:txBody>
      </p:sp>
      <p:sp>
        <p:nvSpPr>
          <p:cNvPr id="6" name="Fußzeilenplatzhalter 5">
            <a:extLst>
              <a:ext uri="{FF2B5EF4-FFF2-40B4-BE49-F238E27FC236}">
                <a16:creationId xmlns:a16="http://schemas.microsoft.com/office/drawing/2014/main" id="{0287640B-E92F-A188-B442-962E3AE6F3A1}"/>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6AA1D69-4626-6895-D2F8-0AF47DD6014A}"/>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‹Nr.›</a:t>
            </a:fld>
            <a:endParaRPr lang="de-DE"/>
          </a:p>
        </p:txBody>
      </p:sp>
    </p:spTree>
    <p:extLst>
      <p:ext uri="{BB962C8B-B14F-4D97-AF65-F5344CB8AC3E}">
        <p14:creationId xmlns:p14="http://schemas.microsoft.com/office/powerpoint/2010/main" val="21049984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DB67B-56E6-F7E6-1C46-81EB13BE31F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8978B55-24B2-877B-8D45-40C17781EA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68D79799-570C-7EAC-7C03-8A2B4BA53B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32763D7-9392-5776-7E44-96F32C249924}"/>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06.11.2025</a:t>
            </a:fld>
            <a:endParaRPr lang="de-DE"/>
          </a:p>
        </p:txBody>
      </p:sp>
      <p:sp>
        <p:nvSpPr>
          <p:cNvPr id="6" name="Fußzeilenplatzhalter 5">
            <a:extLst>
              <a:ext uri="{FF2B5EF4-FFF2-40B4-BE49-F238E27FC236}">
                <a16:creationId xmlns:a16="http://schemas.microsoft.com/office/drawing/2014/main" id="{759F7D64-92BF-3B1A-0A1F-7E4A7F84ABB7}"/>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1874610E-2948-E4FB-7337-53A39183AC54}"/>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‹Nr.›</a:t>
            </a:fld>
            <a:endParaRPr lang="de-DE"/>
          </a:p>
        </p:txBody>
      </p:sp>
    </p:spTree>
    <p:extLst>
      <p:ext uri="{BB962C8B-B14F-4D97-AF65-F5344CB8AC3E}">
        <p14:creationId xmlns:p14="http://schemas.microsoft.com/office/powerpoint/2010/main" val="16389287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Leer">
    <p:spTree>
      <p:nvGrpSpPr>
        <p:cNvPr id="1" name=""/>
        <p:cNvGrpSpPr/>
        <p:nvPr/>
      </p:nvGrpSpPr>
      <p:grpSpPr>
        <a:xfrm>
          <a:off x="0" y="0"/>
          <a:ext cx="0" cy="0"/>
          <a:chOff x="0" y="0"/>
          <a:chExt cx="0" cy="0"/>
        </a:xfrm>
      </p:grpSpPr>
      <p:pic>
        <p:nvPicPr>
          <p:cNvPr id="2" name="Grafik 1" descr="Nahaufnahme eines Fragezeichens auf einem Parkettboden vor einer Wand">
            <a:extLst>
              <a:ext uri="{FF2B5EF4-FFF2-40B4-BE49-F238E27FC236}">
                <a16:creationId xmlns:a16="http://schemas.microsoft.com/office/drawing/2014/main" id="{9D64DA72-AA76-81CE-9AD2-7138EF6D6A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3603768" y="1344472"/>
            <a:ext cx="8976578" cy="4410140"/>
          </a:xfrm>
          <a:prstGeom prst="roundRect">
            <a:avLst>
              <a:gd name="adj" fmla="val 4480"/>
            </a:avLst>
          </a:prstGeom>
        </p:spPr>
      </p:pic>
      <p:sp>
        <p:nvSpPr>
          <p:cNvPr id="3" name="Textfeld 2">
            <a:extLst>
              <a:ext uri="{FF2B5EF4-FFF2-40B4-BE49-F238E27FC236}">
                <a16:creationId xmlns:a16="http://schemas.microsoft.com/office/drawing/2014/main" id="{5B297CB7-97DF-D2B1-72A1-C240688BC323}"/>
              </a:ext>
            </a:extLst>
          </p:cNvPr>
          <p:cNvSpPr txBox="1"/>
          <p:nvPr userDrawn="1"/>
        </p:nvSpPr>
        <p:spPr>
          <a:xfrm rot="21540000">
            <a:off x="5762169" y="6066518"/>
            <a:ext cx="5662890" cy="923330"/>
          </a:xfrm>
          <a:prstGeom prst="rect">
            <a:avLst/>
          </a:prstGeom>
          <a:noFill/>
          <a:effectLst/>
        </p:spPr>
        <p:txBody>
          <a:bodyPr wrap="square" rtlCol="0">
            <a:spAutoFit/>
          </a:bodyPr>
          <a:lstStyle/>
          <a:p>
            <a:r>
              <a:rPr lang="de-DE" sz="5400" b="1" dirty="0">
                <a:effectLst>
                  <a:innerShdw blurRad="63500" dist="50800" dir="2700000">
                    <a:prstClr val="black">
                      <a:alpha val="50000"/>
                    </a:prstClr>
                  </a:innerShdw>
                </a:effectLst>
              </a:rPr>
              <a:t>www.</a:t>
            </a:r>
            <a:r>
              <a:rPr lang="de-DE" sz="5400" b="1" dirty="0">
                <a:effectLst>
                  <a:innerShdw blurRad="63500" dist="50800" dir="2700000">
                    <a:prstClr val="black">
                      <a:alpha val="50000"/>
                    </a:prstClr>
                  </a:innerShdw>
                </a:effectLst>
                <a:latin typeface="Titillium Web Black" panose="00000A00000000000000" pitchFamily="2" charset="0"/>
              </a:rPr>
              <a:t>Menti</a:t>
            </a:r>
            <a:r>
              <a:rPr lang="de-DE" sz="5400" b="1" dirty="0">
                <a:effectLst>
                  <a:innerShdw blurRad="63500" dist="50800" dir="2700000">
                    <a:prstClr val="black">
                      <a:alpha val="50000"/>
                    </a:prstClr>
                  </a:innerShdw>
                </a:effectLst>
              </a:rPr>
              <a:t>.com</a:t>
            </a:r>
          </a:p>
        </p:txBody>
      </p:sp>
      <p:pic>
        <p:nvPicPr>
          <p:cNvPr id="4" name="Grafik 3" descr="Ein Bild, das Screenshot, Muster, Kreis, Farbigkeit enthält.&#10;&#10;Automatisch generierte Beschreibung">
            <a:extLst>
              <a:ext uri="{FF2B5EF4-FFF2-40B4-BE49-F238E27FC236}">
                <a16:creationId xmlns:a16="http://schemas.microsoft.com/office/drawing/2014/main" id="{79B777FB-F455-504B-1F75-AE22CBD9B0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9167" y="1555508"/>
            <a:ext cx="4036015" cy="4036015"/>
          </a:xfrm>
          <a:prstGeom prst="roundRect">
            <a:avLst>
              <a:gd name="adj" fmla="val 10531"/>
            </a:avLst>
          </a:prstGeom>
        </p:spPr>
      </p:pic>
    </p:spTree>
    <p:extLst>
      <p:ext uri="{BB962C8B-B14F-4D97-AF65-F5344CB8AC3E}">
        <p14:creationId xmlns:p14="http://schemas.microsoft.com/office/powerpoint/2010/main" val="10456837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0124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0015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141FB1FB-EBDA-7FA4-7120-8062EF146C3C}"/>
              </a:ext>
            </a:extLst>
          </p:cNvPr>
          <p:cNvSpPr>
            <a:spLocks noGrp="1"/>
          </p:cNvSpPr>
          <p:nvPr>
            <p:ph type="subTitle" idx="1"/>
          </p:nvPr>
        </p:nvSpPr>
        <p:spPr>
          <a:xfrm>
            <a:off x="5960853" y="5067301"/>
            <a:ext cx="5003321" cy="539870"/>
          </a:xfrm>
          <a:solidFill>
            <a:schemeClr val="accent2"/>
          </a:solidFill>
        </p:spPr>
        <p:txBody>
          <a:bodyPr lIns="360000" tIns="90000" rIns="360000" anchor="ctr">
            <a:normAutofit/>
          </a:bodyPr>
          <a:lstStyle>
            <a:lvl1pPr marL="0" indent="0" algn="ctr">
              <a:buNone/>
              <a:defRPr sz="20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pic>
        <p:nvPicPr>
          <p:cNvPr id="8" name="Grafik 7">
            <a:extLst>
              <a:ext uri="{FF2B5EF4-FFF2-40B4-BE49-F238E27FC236}">
                <a16:creationId xmlns:a16="http://schemas.microsoft.com/office/drawing/2014/main" id="{87E9E963-8F75-690A-B147-4C68D0EC6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2525" y="1800226"/>
            <a:ext cx="2712156" cy="1525588"/>
          </a:xfrm>
          <a:prstGeom prst="rect">
            <a:avLst/>
          </a:prstGeom>
        </p:spPr>
      </p:pic>
      <p:grpSp>
        <p:nvGrpSpPr>
          <p:cNvPr id="7" name="Gruppieren 6">
            <a:extLst>
              <a:ext uri="{FF2B5EF4-FFF2-40B4-BE49-F238E27FC236}">
                <a16:creationId xmlns:a16="http://schemas.microsoft.com/office/drawing/2014/main" id="{B0692F18-F55A-AF04-63C5-E02CF7A68000}"/>
              </a:ext>
            </a:extLst>
          </p:cNvPr>
          <p:cNvGrpSpPr/>
          <p:nvPr userDrawn="1"/>
        </p:nvGrpSpPr>
        <p:grpSpPr>
          <a:xfrm>
            <a:off x="440743" y="5844126"/>
            <a:ext cx="2331687" cy="579224"/>
            <a:chOff x="1866254" y="5902183"/>
            <a:chExt cx="2331687" cy="579224"/>
          </a:xfrm>
        </p:grpSpPr>
        <p:pic>
          <p:nvPicPr>
            <p:cNvPr id="9" name="Grafik 8" descr="Ein Bild, das Grafiken, Kreis, Logo, Schrift enthält.&#10;&#10;Automatisch generierte Beschreibung">
              <a:extLst>
                <a:ext uri="{FF2B5EF4-FFF2-40B4-BE49-F238E27FC236}">
                  <a16:creationId xmlns:a16="http://schemas.microsoft.com/office/drawing/2014/main" id="{E59DE975-BACF-D743-9754-84812AA00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19" y="5902183"/>
              <a:ext cx="579222" cy="579222"/>
            </a:xfrm>
            <a:prstGeom prst="rect">
              <a:avLst/>
            </a:prstGeom>
          </p:spPr>
        </p:pic>
        <p:pic>
          <p:nvPicPr>
            <p:cNvPr id="10" name="Grafik 9" descr="Ein Bild, das Symbol, Logo, Schrift, Grafiken enthält.&#10;&#10;Automatisch generierte Beschreibung">
              <a:extLst>
                <a:ext uri="{FF2B5EF4-FFF2-40B4-BE49-F238E27FC236}">
                  <a16:creationId xmlns:a16="http://schemas.microsoft.com/office/drawing/2014/main" id="{C26F3EEB-29C3-3426-B500-C1338EC56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509" y="5902183"/>
              <a:ext cx="580202" cy="579224"/>
            </a:xfrm>
            <a:prstGeom prst="rect">
              <a:avLst/>
            </a:prstGeom>
          </p:spPr>
        </p:pic>
        <p:pic>
          <p:nvPicPr>
            <p:cNvPr id="11" name="Grafik 10" descr="Ein Bild, das Kreis, Grafiken, Screenshot, Schrift enthält.&#10;&#10;Automatisch generierte Beschreibung">
              <a:extLst>
                <a:ext uri="{FF2B5EF4-FFF2-40B4-BE49-F238E27FC236}">
                  <a16:creationId xmlns:a16="http://schemas.microsoft.com/office/drawing/2014/main" id="{FD8FC913-9AE0-187F-C0CC-C35866D84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254" y="5902183"/>
              <a:ext cx="578246" cy="579224"/>
            </a:xfrm>
            <a:prstGeom prst="rect">
              <a:avLst/>
            </a:prstGeom>
          </p:spPr>
        </p:pic>
      </p:grpSp>
      <p:sp>
        <p:nvSpPr>
          <p:cNvPr id="12" name="Textfeld 11">
            <a:extLst>
              <a:ext uri="{FF2B5EF4-FFF2-40B4-BE49-F238E27FC236}">
                <a16:creationId xmlns:a16="http://schemas.microsoft.com/office/drawing/2014/main" id="{BDBB4919-8879-8017-D382-15FA5554F7EF}"/>
              </a:ext>
            </a:extLst>
          </p:cNvPr>
          <p:cNvSpPr txBox="1"/>
          <p:nvPr userDrawn="1"/>
        </p:nvSpPr>
        <p:spPr>
          <a:xfrm>
            <a:off x="3069438" y="5872127"/>
            <a:ext cx="2351314" cy="523220"/>
          </a:xfrm>
          <a:prstGeom prst="rect">
            <a:avLst/>
          </a:prstGeom>
          <a:noFill/>
          <a:effectLst/>
        </p:spPr>
        <p:txBody>
          <a:bodyPr wrap="square" rtlCol="0">
            <a:spAutoFit/>
          </a:bodyPr>
          <a:lstStyle/>
          <a:p>
            <a:r>
              <a:rPr lang="de-DE" sz="2800">
                <a:solidFill>
                  <a:schemeClr val="tx1">
                    <a:alpha val="78000"/>
                  </a:schemeClr>
                </a:solidFill>
                <a:latin typeface="Titillium Web black" panose="00000A00000000000000" pitchFamily="2" charset="0"/>
              </a:rPr>
              <a:t>@fexbw</a:t>
            </a:r>
          </a:p>
        </p:txBody>
      </p:sp>
      <p:pic>
        <p:nvPicPr>
          <p:cNvPr id="14" name="Grafik 13" descr="Ein Bild, das Grafiken, Screenshot, Design enthält.&#10;&#10;Automatisch generierte Beschreibung">
            <a:extLst>
              <a:ext uri="{FF2B5EF4-FFF2-40B4-BE49-F238E27FC236}">
                <a16:creationId xmlns:a16="http://schemas.microsoft.com/office/drawing/2014/main" id="{5527D17C-BE86-32F0-A160-F6422C28E25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948631" y="2817768"/>
            <a:ext cx="6113542" cy="2307417"/>
          </a:xfrm>
          <a:prstGeom prst="rect">
            <a:avLst/>
          </a:prstGeom>
        </p:spPr>
      </p:pic>
    </p:spTree>
    <p:extLst>
      <p:ext uri="{BB962C8B-B14F-4D97-AF65-F5344CB8AC3E}">
        <p14:creationId xmlns:p14="http://schemas.microsoft.com/office/powerpoint/2010/main" val="17032448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Abschluss 1 (ohne Q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08452" y="6225276"/>
            <a:ext cx="4712705" cy="632724"/>
          </a:xfrm>
          <a:prstGeom prst="rect">
            <a:avLst/>
          </a:prstGeom>
        </p:spPr>
      </p:pic>
      <p:grpSp>
        <p:nvGrpSpPr>
          <p:cNvPr id="2" name="Gruppieren 1">
            <a:extLst>
              <a:ext uri="{FF2B5EF4-FFF2-40B4-BE49-F238E27FC236}">
                <a16:creationId xmlns:a16="http://schemas.microsoft.com/office/drawing/2014/main" id="{749B9083-CB87-8365-8A47-52A490E4C51F}"/>
              </a:ext>
            </a:extLst>
          </p:cNvPr>
          <p:cNvGrpSpPr/>
          <p:nvPr userDrawn="1"/>
        </p:nvGrpSpPr>
        <p:grpSpPr>
          <a:xfrm>
            <a:off x="5166360" y="3380125"/>
            <a:ext cx="5746055" cy="1560093"/>
            <a:chOff x="5166360" y="3105834"/>
            <a:chExt cx="5746055" cy="1560093"/>
          </a:xfrm>
        </p:grpSpPr>
        <p:sp>
          <p:nvSpPr>
            <p:cNvPr id="9" name="Textfeld 8">
              <a:extLst>
                <a:ext uri="{FF2B5EF4-FFF2-40B4-BE49-F238E27FC236}">
                  <a16:creationId xmlns:a16="http://schemas.microsoft.com/office/drawing/2014/main" id="{3C369F4E-6EB5-0AB9-9C2C-1089F17AE5BA}"/>
                </a:ext>
              </a:extLst>
            </p:cNvPr>
            <p:cNvSpPr txBox="1"/>
            <p:nvPr userDrawn="1"/>
          </p:nvSpPr>
          <p:spPr>
            <a:xfrm>
              <a:off x="5166360" y="3105834"/>
              <a:ext cx="5746055" cy="646331"/>
            </a:xfrm>
            <a:prstGeom prst="rect">
              <a:avLst/>
            </a:prstGeom>
            <a:noFill/>
          </p:spPr>
          <p:txBody>
            <a:bodyPr wrap="square" rtlCol="0">
              <a:spAutoFit/>
            </a:bodyPr>
            <a:lstStyle/>
            <a:p>
              <a:r>
                <a:rPr lang="de-DE" sz="3600" dirty="0"/>
                <a:t>info</a:t>
              </a:r>
              <a:r>
                <a:rPr lang="de-DE" sz="3600" b="1" dirty="0"/>
                <a:t>@fexbw</a:t>
              </a:r>
              <a:r>
                <a:rPr lang="de-DE" sz="3600" dirty="0"/>
                <a:t>.de</a:t>
              </a:r>
              <a:endParaRPr lang="de-DE" sz="3600" b="1" dirty="0"/>
            </a:p>
          </p:txBody>
        </p:sp>
        <p:pic>
          <p:nvPicPr>
            <p:cNvPr id="13" name="Grafik 12" descr="Ein Bild, das Grafiken, Kreis, Logo, Schrift enthält.&#10;&#10;Automatisch generierte Beschreibung">
              <a:extLst>
                <a:ext uri="{FF2B5EF4-FFF2-40B4-BE49-F238E27FC236}">
                  <a16:creationId xmlns:a16="http://schemas.microsoft.com/office/drawing/2014/main" id="{DEC9B91E-5ECF-E060-0F02-0F3DBE586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4" name="Grafik 13" descr="Ein Bild, das Symbol, Logo, Schrift, Grafiken enthält.&#10;&#10;Automatisch generierte Beschreibung">
              <a:extLst>
                <a:ext uri="{FF2B5EF4-FFF2-40B4-BE49-F238E27FC236}">
                  <a16:creationId xmlns:a16="http://schemas.microsoft.com/office/drawing/2014/main" id="{EEA54B98-6965-3173-1E57-51E08C7F4D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5" name="Grafik 14" descr="Ein Bild, das Kreis, Grafiken, Screenshot, Schrift enthält.&#10;&#10;Automatisch generierte Beschreibung">
              <a:extLst>
                <a:ext uri="{FF2B5EF4-FFF2-40B4-BE49-F238E27FC236}">
                  <a16:creationId xmlns:a16="http://schemas.microsoft.com/office/drawing/2014/main" id="{EAB4914A-F917-69A7-19D5-F6224F30B51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16" name="Grafik 15">
              <a:extLst>
                <a:ext uri="{FF2B5EF4-FFF2-40B4-BE49-F238E27FC236}">
                  <a16:creationId xmlns:a16="http://schemas.microsoft.com/office/drawing/2014/main" id="{53F39970-8770-C1EC-5FF9-600650DBE31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spTree>
    <p:extLst>
      <p:ext uri="{BB962C8B-B14F-4D97-AF65-F5344CB8AC3E}">
        <p14:creationId xmlns:p14="http://schemas.microsoft.com/office/powerpoint/2010/main" val="13109227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Abschluss 2 (QR fexbw)">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08452" y="6225276"/>
            <a:ext cx="4712705" cy="632724"/>
          </a:xfrm>
          <a:prstGeom prst="rect">
            <a:avLst/>
          </a:prstGeom>
        </p:spPr>
      </p:pic>
      <p:grpSp>
        <p:nvGrpSpPr>
          <p:cNvPr id="13" name="Gruppieren 12">
            <a:extLst>
              <a:ext uri="{FF2B5EF4-FFF2-40B4-BE49-F238E27FC236}">
                <a16:creationId xmlns:a16="http://schemas.microsoft.com/office/drawing/2014/main" id="{C3F3CC5A-C746-87A6-15E4-E21A8596A746}"/>
              </a:ext>
            </a:extLst>
          </p:cNvPr>
          <p:cNvGrpSpPr/>
          <p:nvPr userDrawn="1"/>
        </p:nvGrpSpPr>
        <p:grpSpPr>
          <a:xfrm>
            <a:off x="5166360" y="3380125"/>
            <a:ext cx="5746055" cy="1560093"/>
            <a:chOff x="5166360" y="3105834"/>
            <a:chExt cx="5746055" cy="1560093"/>
          </a:xfrm>
        </p:grpSpPr>
        <p:sp>
          <p:nvSpPr>
            <p:cNvPr id="7" name="Textfeld 6">
              <a:extLst>
                <a:ext uri="{FF2B5EF4-FFF2-40B4-BE49-F238E27FC236}">
                  <a16:creationId xmlns:a16="http://schemas.microsoft.com/office/drawing/2014/main" id="{80C7EFDC-9514-1197-A782-AD8C4E694CFC}"/>
                </a:ext>
              </a:extLst>
            </p:cNvPr>
            <p:cNvSpPr txBox="1"/>
            <p:nvPr userDrawn="1"/>
          </p:nvSpPr>
          <p:spPr>
            <a:xfrm>
              <a:off x="5166360" y="3105834"/>
              <a:ext cx="5746055" cy="646331"/>
            </a:xfrm>
            <a:prstGeom prst="rect">
              <a:avLst/>
            </a:prstGeom>
            <a:noFill/>
          </p:spPr>
          <p:txBody>
            <a:bodyPr wrap="square" rtlCol="0">
              <a:spAutoFit/>
            </a:bodyPr>
            <a:lstStyle/>
            <a:p>
              <a:r>
                <a:rPr lang="de-DE" sz="3600" dirty="0"/>
                <a:t>info</a:t>
              </a:r>
              <a:r>
                <a:rPr lang="de-DE" sz="3600" b="1" dirty="0"/>
                <a:t>@fexbw</a:t>
              </a:r>
              <a:r>
                <a:rPr lang="de-DE" sz="3600" dirty="0"/>
                <a:t>.de</a:t>
              </a:r>
              <a:endParaRPr lang="de-DE" sz="3600" b="1" dirty="0"/>
            </a:p>
          </p:txBody>
        </p:sp>
        <p:pic>
          <p:nvPicPr>
            <p:cNvPr id="10" name="Grafik 9" descr="Ein Bild, das Grafiken, Kreis, Logo, Schrift enthält.&#10;&#10;Automatisch generierte Beschreibung">
              <a:extLst>
                <a:ext uri="{FF2B5EF4-FFF2-40B4-BE49-F238E27FC236}">
                  <a16:creationId xmlns:a16="http://schemas.microsoft.com/office/drawing/2014/main" id="{3990731A-C02E-5A55-8809-DD193CE196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1" name="Grafik 10" descr="Ein Bild, das Symbol, Logo, Schrift, Grafiken enthält.&#10;&#10;Automatisch generierte Beschreibung">
              <a:extLst>
                <a:ext uri="{FF2B5EF4-FFF2-40B4-BE49-F238E27FC236}">
                  <a16:creationId xmlns:a16="http://schemas.microsoft.com/office/drawing/2014/main" id="{46BAF05E-173E-2164-7E75-6086C12FD5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2" name="Grafik 11" descr="Ein Bild, das Kreis, Grafiken, Screenshot, Schrift enthält.&#10;&#10;Automatisch generierte Beschreibung">
              <a:extLst>
                <a:ext uri="{FF2B5EF4-FFF2-40B4-BE49-F238E27FC236}">
                  <a16:creationId xmlns:a16="http://schemas.microsoft.com/office/drawing/2014/main" id="{9F3F493A-936E-8847-AD74-C2A88AF38AB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4" name="Grafik 3">
              <a:extLst>
                <a:ext uri="{FF2B5EF4-FFF2-40B4-BE49-F238E27FC236}">
                  <a16:creationId xmlns:a16="http://schemas.microsoft.com/office/drawing/2014/main" id="{25EA20AC-EBBB-0358-C5E3-7E9DBA24A7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pic>
        <p:nvPicPr>
          <p:cNvPr id="9" name="Grafik 8" descr="Ein Bild, das Screenshot, Muster, Kreis, Design enthält.&#10;&#10;Automatisch generierte Beschreibung">
            <a:extLst>
              <a:ext uri="{FF2B5EF4-FFF2-40B4-BE49-F238E27FC236}">
                <a16:creationId xmlns:a16="http://schemas.microsoft.com/office/drawing/2014/main" id="{50FD32A4-981C-6CC5-D463-0E66641DE80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844704" y="3075099"/>
            <a:ext cx="2170146" cy="2170146"/>
          </a:xfrm>
          <a:prstGeom prst="rect">
            <a:avLst/>
          </a:prstGeom>
        </p:spPr>
      </p:pic>
    </p:spTree>
    <p:extLst>
      <p:ext uri="{BB962C8B-B14F-4D97-AF65-F5344CB8AC3E}">
        <p14:creationId xmlns:p14="http://schemas.microsoft.com/office/powerpoint/2010/main" val="36381107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Abschluss 2 (QR Evaluatio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982396" y="6188577"/>
            <a:ext cx="4712705" cy="632724"/>
          </a:xfrm>
          <a:prstGeom prst="rect">
            <a:avLst/>
          </a:prstGeom>
        </p:spPr>
      </p:pic>
      <p:grpSp>
        <p:nvGrpSpPr>
          <p:cNvPr id="13" name="Gruppieren 12">
            <a:extLst>
              <a:ext uri="{FF2B5EF4-FFF2-40B4-BE49-F238E27FC236}">
                <a16:creationId xmlns:a16="http://schemas.microsoft.com/office/drawing/2014/main" id="{C3F3CC5A-C746-87A6-15E4-E21A8596A746}"/>
              </a:ext>
            </a:extLst>
          </p:cNvPr>
          <p:cNvGrpSpPr/>
          <p:nvPr userDrawn="1"/>
        </p:nvGrpSpPr>
        <p:grpSpPr>
          <a:xfrm>
            <a:off x="5166360" y="3380125"/>
            <a:ext cx="5746055" cy="1560093"/>
            <a:chOff x="5166360" y="3105834"/>
            <a:chExt cx="5746055" cy="1560093"/>
          </a:xfrm>
        </p:grpSpPr>
        <p:sp>
          <p:nvSpPr>
            <p:cNvPr id="7" name="Textfeld 6">
              <a:extLst>
                <a:ext uri="{FF2B5EF4-FFF2-40B4-BE49-F238E27FC236}">
                  <a16:creationId xmlns:a16="http://schemas.microsoft.com/office/drawing/2014/main" id="{80C7EFDC-9514-1197-A782-AD8C4E694CFC}"/>
                </a:ext>
              </a:extLst>
            </p:cNvPr>
            <p:cNvSpPr txBox="1"/>
            <p:nvPr userDrawn="1"/>
          </p:nvSpPr>
          <p:spPr>
            <a:xfrm>
              <a:off x="5166360" y="3105834"/>
              <a:ext cx="5746055" cy="646331"/>
            </a:xfrm>
            <a:prstGeom prst="rect">
              <a:avLst/>
            </a:prstGeom>
            <a:noFill/>
          </p:spPr>
          <p:txBody>
            <a:bodyPr wrap="square" rtlCol="0">
              <a:spAutoFit/>
            </a:bodyPr>
            <a:lstStyle/>
            <a:p>
              <a:r>
                <a:rPr lang="de-DE" sz="3600" dirty="0"/>
                <a:t>info</a:t>
              </a:r>
              <a:r>
                <a:rPr lang="de-DE" sz="3600" b="1" dirty="0"/>
                <a:t>@fexbw</a:t>
              </a:r>
              <a:r>
                <a:rPr lang="de-DE" sz="3600" dirty="0"/>
                <a:t>.de</a:t>
              </a:r>
              <a:endParaRPr lang="de-DE" sz="3600" b="1" dirty="0"/>
            </a:p>
          </p:txBody>
        </p:sp>
        <p:pic>
          <p:nvPicPr>
            <p:cNvPr id="10" name="Grafik 9" descr="Ein Bild, das Grafiken, Kreis, Logo, Schrift enthält.&#10;&#10;Automatisch generierte Beschreibung">
              <a:extLst>
                <a:ext uri="{FF2B5EF4-FFF2-40B4-BE49-F238E27FC236}">
                  <a16:creationId xmlns:a16="http://schemas.microsoft.com/office/drawing/2014/main" id="{3990731A-C02E-5A55-8809-DD193CE196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1" name="Grafik 10" descr="Ein Bild, das Symbol, Logo, Schrift, Grafiken enthält.&#10;&#10;Automatisch generierte Beschreibung">
              <a:extLst>
                <a:ext uri="{FF2B5EF4-FFF2-40B4-BE49-F238E27FC236}">
                  <a16:creationId xmlns:a16="http://schemas.microsoft.com/office/drawing/2014/main" id="{46BAF05E-173E-2164-7E75-6086C12FD5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2" name="Grafik 11" descr="Ein Bild, das Kreis, Grafiken, Screenshot, Schrift enthält.&#10;&#10;Automatisch generierte Beschreibung">
              <a:extLst>
                <a:ext uri="{FF2B5EF4-FFF2-40B4-BE49-F238E27FC236}">
                  <a16:creationId xmlns:a16="http://schemas.microsoft.com/office/drawing/2014/main" id="{9F3F493A-936E-8847-AD74-C2A88AF38AB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4" name="Grafik 3">
              <a:extLst>
                <a:ext uri="{FF2B5EF4-FFF2-40B4-BE49-F238E27FC236}">
                  <a16:creationId xmlns:a16="http://schemas.microsoft.com/office/drawing/2014/main" id="{25EA20AC-EBBB-0358-C5E3-7E9DBA24A7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pic>
        <p:nvPicPr>
          <p:cNvPr id="9" name="Grafik 8">
            <a:extLst>
              <a:ext uri="{FF2B5EF4-FFF2-40B4-BE49-F238E27FC236}">
                <a16:creationId xmlns:a16="http://schemas.microsoft.com/office/drawing/2014/main" id="{50FD32A4-981C-6CC5-D463-0E66641DE80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2844704" y="3075099"/>
            <a:ext cx="2170146" cy="2170146"/>
          </a:xfrm>
          <a:prstGeom prst="rect">
            <a:avLst/>
          </a:prstGeom>
        </p:spPr>
      </p:pic>
    </p:spTree>
    <p:extLst>
      <p:ext uri="{BB962C8B-B14F-4D97-AF65-F5344CB8AC3E}">
        <p14:creationId xmlns:p14="http://schemas.microsoft.com/office/powerpoint/2010/main" val="13463221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Tree>
    <p:extLst>
      <p:ext uri="{BB962C8B-B14F-4D97-AF65-F5344CB8AC3E}">
        <p14:creationId xmlns:p14="http://schemas.microsoft.com/office/powerpoint/2010/main" val="21702009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8704-8A81-596A-3F58-C74FEB554A5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5F0ECB8-189A-45B1-84DE-AA18CCB954E8}"/>
              </a:ext>
            </a:extLst>
          </p:cNvPr>
          <p:cNvSpPr>
            <a:spLocks noGrp="1"/>
          </p:cNvSpPr>
          <p:nvPr>
            <p:ph type="dt" sz="half" idx="10"/>
          </p:nvPr>
        </p:nvSpPr>
        <p:spPr>
          <a:xfrm>
            <a:off x="4216400" y="6356350"/>
            <a:ext cx="1257300" cy="365125"/>
          </a:xfrm>
          <a:prstGeom prst="rect">
            <a:avLst/>
          </a:prstGeom>
        </p:spPr>
        <p:txBody>
          <a:bodyPr/>
          <a:lstStyle/>
          <a:p>
            <a:fld id="{61DA99CA-68D5-473F-91BD-58265C17D6D9}" type="datetimeFigureOut">
              <a:rPr lang="de-DE" smtClean="0"/>
              <a:t>06.11.2025</a:t>
            </a:fld>
            <a:endParaRPr lang="de-DE"/>
          </a:p>
        </p:txBody>
      </p:sp>
      <p:sp>
        <p:nvSpPr>
          <p:cNvPr id="4" name="Fußzeilenplatzhalter 3">
            <a:extLst>
              <a:ext uri="{FF2B5EF4-FFF2-40B4-BE49-F238E27FC236}">
                <a16:creationId xmlns:a16="http://schemas.microsoft.com/office/drawing/2014/main" id="{6992B6F1-0DEE-3C51-6DF2-EF3BFAE7D089}"/>
              </a:ext>
            </a:extLst>
          </p:cNvPr>
          <p:cNvSpPr>
            <a:spLocks noGrp="1"/>
          </p:cNvSpPr>
          <p:nvPr>
            <p:ph type="ftr" sz="quarter" idx="11"/>
          </p:nvPr>
        </p:nvSpPr>
        <p:spPr>
          <a:xfrm>
            <a:off x="5727700" y="6356350"/>
            <a:ext cx="4114800" cy="365125"/>
          </a:xfrm>
          <a:prstGeom prst="rect">
            <a:avLst/>
          </a:prstGeom>
        </p:spPr>
        <p:txBody>
          <a:bodyPr/>
          <a:lstStyle/>
          <a:p>
            <a:endParaRPr lang="de-DE" dirty="0"/>
          </a:p>
        </p:txBody>
      </p:sp>
      <p:sp>
        <p:nvSpPr>
          <p:cNvPr id="5" name="Foliennummernplatzhalter 4">
            <a:extLst>
              <a:ext uri="{FF2B5EF4-FFF2-40B4-BE49-F238E27FC236}">
                <a16:creationId xmlns:a16="http://schemas.microsoft.com/office/drawing/2014/main" id="{23A1ACA2-5AB9-A995-5EFC-E25837790F1B}"/>
              </a:ext>
            </a:extLst>
          </p:cNvPr>
          <p:cNvSpPr>
            <a:spLocks noGrp="1"/>
          </p:cNvSpPr>
          <p:nvPr>
            <p:ph type="sldNum" sz="quarter" idx="12"/>
          </p:nvPr>
        </p:nvSpPr>
        <p:spPr>
          <a:xfrm>
            <a:off x="10096500" y="6356350"/>
            <a:ext cx="1257300" cy="365125"/>
          </a:xfrm>
          <a:prstGeom prst="rect">
            <a:avLst/>
          </a:prstGeom>
        </p:spPr>
        <p:txBody>
          <a:bodyPr/>
          <a:lstStyle/>
          <a:p>
            <a:fld id="{A94DFD5A-E57F-44CA-B050-F54F003D57E9}" type="slidenum">
              <a:rPr lang="de-DE" smtClean="0"/>
              <a:t>‹Nr.›</a:t>
            </a:fld>
            <a:endParaRPr lang="de-DE"/>
          </a:p>
        </p:txBody>
      </p:sp>
      <p:pic>
        <p:nvPicPr>
          <p:cNvPr id="6" name="Grafik 5">
            <a:extLst>
              <a:ext uri="{FF2B5EF4-FFF2-40B4-BE49-F238E27FC236}">
                <a16:creationId xmlns:a16="http://schemas.microsoft.com/office/drawing/2014/main" id="{49EF31F2-E939-35ED-3E58-118F625C6E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Tree>
    <p:extLst>
      <p:ext uri="{BB962C8B-B14F-4D97-AF65-F5344CB8AC3E}">
        <p14:creationId xmlns:p14="http://schemas.microsoft.com/office/powerpoint/2010/main" val="39387508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7D850-49A0-ADB8-13E0-15DDF0B2275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620DE56-8D0E-DA5A-E1F2-0AE6C00E43B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BAFCDE2-A234-CFA3-B4BA-826E4AE8C8F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CA6E0BC8-E9D5-A566-0241-E855147DCDEC}"/>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06.11.2025</a:t>
            </a:fld>
            <a:endParaRPr lang="de-DE"/>
          </a:p>
        </p:txBody>
      </p:sp>
      <p:sp>
        <p:nvSpPr>
          <p:cNvPr id="6" name="Fußzeilenplatzhalter 5">
            <a:extLst>
              <a:ext uri="{FF2B5EF4-FFF2-40B4-BE49-F238E27FC236}">
                <a16:creationId xmlns:a16="http://schemas.microsoft.com/office/drawing/2014/main" id="{1FB1A008-0941-341E-7B26-CCE5EC1873DE}"/>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9CEE9298-3E58-522B-C6EF-D61CC023B75C}"/>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‹Nr.›</a:t>
            </a:fld>
            <a:endParaRPr lang="de-DE"/>
          </a:p>
        </p:txBody>
      </p:sp>
    </p:spTree>
    <p:extLst>
      <p:ext uri="{BB962C8B-B14F-4D97-AF65-F5344CB8AC3E}">
        <p14:creationId xmlns:p14="http://schemas.microsoft.com/office/powerpoint/2010/main" val="20964478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C8184-F6E8-0ADC-DE95-2553EDCDF2C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7E78B2A-426A-7DB6-AC67-57651533D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636F74C-03D7-662F-8798-8890E95E32E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449EEC9-4DF1-6517-3BDE-F42308C33A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DDE5D1B-03E7-0545-F3F9-A1E3796ED10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2842549-25EE-CAA8-F2EA-80745E91F172}"/>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06.11.2025</a:t>
            </a:fld>
            <a:endParaRPr lang="de-DE"/>
          </a:p>
        </p:txBody>
      </p:sp>
      <p:sp>
        <p:nvSpPr>
          <p:cNvPr id="8" name="Fußzeilenplatzhalter 7">
            <a:extLst>
              <a:ext uri="{FF2B5EF4-FFF2-40B4-BE49-F238E27FC236}">
                <a16:creationId xmlns:a16="http://schemas.microsoft.com/office/drawing/2014/main" id="{9FAB645E-6E7B-EA70-30CB-6C8191D209E8}"/>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69B2F0D2-99E5-F598-AD41-775C7689F0A1}"/>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‹Nr.›</a:t>
            </a:fld>
            <a:endParaRPr lang="de-DE"/>
          </a:p>
        </p:txBody>
      </p:sp>
    </p:spTree>
    <p:extLst>
      <p:ext uri="{BB962C8B-B14F-4D97-AF65-F5344CB8AC3E}">
        <p14:creationId xmlns:p14="http://schemas.microsoft.com/office/powerpoint/2010/main" val="10601831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tile tx="-266700" ty="-158750" sx="70000" sy="70000" flip="none" algn="l"/>
        </a:blip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3C31811-99B8-4900-7566-118C831EE9A3}"/>
              </a:ext>
            </a:extLst>
          </p:cNvPr>
          <p:cNvSpPr>
            <a:spLocks noGrp="1"/>
          </p:cNvSpPr>
          <p:nvPr>
            <p:ph type="body" idx="1"/>
          </p:nvPr>
        </p:nvSpPr>
        <p:spPr>
          <a:xfrm>
            <a:off x="5359880" y="1314451"/>
            <a:ext cx="6432070" cy="4400550"/>
          </a:xfrm>
          <a:prstGeom prst="roundRect">
            <a:avLst>
              <a:gd name="adj" fmla="val 1732"/>
            </a:avLst>
          </a:prstGeom>
          <a:solidFill>
            <a:schemeClr val="bg1">
              <a:lumMod val="85000"/>
            </a:schemeClr>
          </a:solidFill>
        </p:spPr>
        <p:txBody>
          <a:bodyPr vert="horz" lIns="91440" tIns="61200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hteck 6">
            <a:extLst>
              <a:ext uri="{FF2B5EF4-FFF2-40B4-BE49-F238E27FC236}">
                <a16:creationId xmlns:a16="http://schemas.microsoft.com/office/drawing/2014/main" id="{B3588A12-24B9-E603-EC8E-361F43F979D6}"/>
              </a:ext>
            </a:extLst>
          </p:cNvPr>
          <p:cNvSpPr/>
          <p:nvPr userDrawn="1"/>
        </p:nvSpPr>
        <p:spPr>
          <a:xfrm rot="21540000">
            <a:off x="-183078" y="6066498"/>
            <a:ext cx="12672693" cy="95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7DA8CD44-561B-C4DB-8BAC-9B2E967BEBC5}"/>
              </a:ext>
            </a:extLst>
          </p:cNvPr>
          <p:cNvSpPr>
            <a:spLocks noGrp="1"/>
          </p:cNvSpPr>
          <p:nvPr>
            <p:ph type="title"/>
          </p:nvPr>
        </p:nvSpPr>
        <p:spPr>
          <a:xfrm rot="-60000">
            <a:off x="4760505" y="482221"/>
            <a:ext cx="8032170" cy="1022914"/>
          </a:xfrm>
          <a:prstGeom prst="roundRect">
            <a:avLst>
              <a:gd name="adj" fmla="val 5890"/>
            </a:avLst>
          </a:prstGeom>
          <a:solidFill>
            <a:srgbClr val="D93F18"/>
          </a:solidFill>
        </p:spPr>
        <p:txBody>
          <a:bodyPr vert="horz" lIns="468000" tIns="45720" rIns="91440" bIns="45720" rtlCol="0" anchor="ctr">
            <a:normAutofit/>
          </a:bodyPr>
          <a:lstStyle/>
          <a:p>
            <a:r>
              <a:rPr lang="de-DE"/>
              <a:t>Mastertitelformat bearbeiten</a:t>
            </a:r>
          </a:p>
        </p:txBody>
      </p:sp>
      <p:sp>
        <p:nvSpPr>
          <p:cNvPr id="4" name="Datumsplatzhalter 3">
            <a:extLst>
              <a:ext uri="{FF2B5EF4-FFF2-40B4-BE49-F238E27FC236}">
                <a16:creationId xmlns:a16="http://schemas.microsoft.com/office/drawing/2014/main" id="{CD758818-72DE-6A38-4910-31862CBBECFF}"/>
              </a:ext>
            </a:extLst>
          </p:cNvPr>
          <p:cNvSpPr>
            <a:spLocks noGrp="1"/>
          </p:cNvSpPr>
          <p:nvPr>
            <p:ph type="dt" sz="half" idx="2"/>
          </p:nvPr>
        </p:nvSpPr>
        <p:spPr>
          <a:xfrm>
            <a:off x="3942272" y="6356350"/>
            <a:ext cx="14176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A99CA-68D5-473F-91BD-58265C17D6D9}" type="datetimeFigureOut">
              <a:rPr lang="de-DE" smtClean="0"/>
              <a:t>06.11.2025</a:t>
            </a:fld>
            <a:endParaRPr lang="de-DE"/>
          </a:p>
        </p:txBody>
      </p:sp>
      <p:sp>
        <p:nvSpPr>
          <p:cNvPr id="5" name="Fußzeilenplatzhalter 4">
            <a:extLst>
              <a:ext uri="{FF2B5EF4-FFF2-40B4-BE49-F238E27FC236}">
                <a16:creationId xmlns:a16="http://schemas.microsoft.com/office/drawing/2014/main" id="{A95AEE98-746D-5642-D409-3EACAF7CADD1}"/>
              </a:ext>
            </a:extLst>
          </p:cNvPr>
          <p:cNvSpPr>
            <a:spLocks noGrp="1"/>
          </p:cNvSpPr>
          <p:nvPr>
            <p:ph type="ftr" sz="quarter" idx="3"/>
          </p:nvPr>
        </p:nvSpPr>
        <p:spPr>
          <a:xfrm>
            <a:off x="559998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B32CAF7-6D87-DC5E-A867-F79CBCD3CD03}"/>
              </a:ext>
            </a:extLst>
          </p:cNvPr>
          <p:cNvSpPr>
            <a:spLocks noGrp="1"/>
          </p:cNvSpPr>
          <p:nvPr>
            <p:ph type="sldNum" sz="quarter" idx="4"/>
          </p:nvPr>
        </p:nvSpPr>
        <p:spPr>
          <a:xfrm>
            <a:off x="9954882" y="6356350"/>
            <a:ext cx="1398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DFD5A-E57F-44CA-B050-F54F003D57E9}" type="slidenum">
              <a:rPr lang="de-DE" smtClean="0"/>
              <a:t>‹Nr.›</a:t>
            </a:fld>
            <a:endParaRPr lang="de-DE"/>
          </a:p>
        </p:txBody>
      </p:sp>
    </p:spTree>
    <p:extLst>
      <p:ext uri="{BB962C8B-B14F-4D97-AF65-F5344CB8AC3E}">
        <p14:creationId xmlns:p14="http://schemas.microsoft.com/office/powerpoint/2010/main" val="296028146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8567"/>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225087"/>
      </p:ext>
    </p:extLst>
  </p:cSld>
  <p:clrMap bg1="dk1" tx1="lt1" bg2="dk2" tx2="lt2" accent1="accent1" accent2="accent2" accent3="accent3" accent4="accent4" accent5="accent5" accent6="accent6" hlink="hlink" folHlink="folHlink"/>
  <p:sldLayoutIdLst>
    <p:sldLayoutId id="2147483707" r:id="rId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3.jpe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4.png"/><Relationship Id="rId9" Type="http://schemas.microsoft.com/office/2017/06/relationships/model3d" Target="../media/model3d1.glb"/></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1.png"/><Relationship Id="rId4" Type="http://schemas.microsoft.com/office/2017/06/relationships/model3d" Target="../media/model3d1.glb"/></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microsoft.com/office/2017/06/relationships/model3d" Target="../media/model3d1.glb"/><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8.jpeg"/><Relationship Id="rId5" Type="http://schemas.microsoft.com/office/2007/relationships/hdphoto" Target="../media/hdphoto2.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17/06/relationships/model3d" Target="../media/model3d1.glb"/><Relationship Id="rId5" Type="http://schemas.microsoft.com/office/2007/relationships/hdphoto" Target="../media/hdphoto2.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44.png"/><Relationship Id="rId4" Type="http://schemas.microsoft.com/office/2017/06/relationships/model3d" Target="../media/model3d1.glb"/></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44.png"/><Relationship Id="rId4" Type="http://schemas.microsoft.com/office/2017/06/relationships/model3d" Target="../media/model3d1.glb"/></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3.sv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5.sv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7.sv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9.sv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1.sv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3.sv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26.sv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svg"/><Relationship Id="rId11"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6.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8.svg"/><Relationship Id="rId11"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6.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8.svg"/><Relationship Id="rId11" Type="http://schemas.openxmlformats.org/officeDocument/2006/relationships/image" Target="../media/image2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2E9CB4C-D68F-4CF5-CCF7-84E583B58B4E}"/>
              </a:ext>
            </a:extLst>
          </p:cNvPr>
          <p:cNvSpPr>
            <a:spLocks noGrp="1"/>
          </p:cNvSpPr>
          <p:nvPr>
            <p:ph type="ctrTitle"/>
          </p:nvPr>
        </p:nvSpPr>
        <p:spPr>
          <a:prstGeom prst="roundRect">
            <a:avLst>
              <a:gd name="adj" fmla="val 5890"/>
            </a:avLst>
          </a:prstGeom>
        </p:spPr>
        <p:txBody>
          <a:bodyPr>
            <a:normAutofit/>
          </a:bodyPr>
          <a:lstStyle/>
          <a:p>
            <a:r>
              <a:rPr lang="de-DE" sz="8000" err="1"/>
              <a:t>Da.</a:t>
            </a:r>
            <a:r>
              <a:rPr lang="de-DE" sz="8000" b="1" err="1"/>
              <a:t>Gegen</a:t>
            </a:r>
            <a:r>
              <a:rPr lang="de-DE" sz="8000" err="1"/>
              <a:t>.Rede</a:t>
            </a:r>
            <a:endParaRPr lang="de-DE" sz="8000"/>
          </a:p>
        </p:txBody>
      </p:sp>
      <p:sp>
        <p:nvSpPr>
          <p:cNvPr id="5" name="Untertitel 4">
            <a:extLst>
              <a:ext uri="{FF2B5EF4-FFF2-40B4-BE49-F238E27FC236}">
                <a16:creationId xmlns:a16="http://schemas.microsoft.com/office/drawing/2014/main" id="{24E03FBA-D8D6-4DDF-9696-F10848D2ABD3}"/>
              </a:ext>
            </a:extLst>
          </p:cNvPr>
          <p:cNvSpPr>
            <a:spLocks noGrp="1"/>
          </p:cNvSpPr>
          <p:nvPr>
            <p:ph type="subTitle" idx="1"/>
          </p:nvPr>
        </p:nvSpPr>
        <p:spPr>
          <a:xfrm>
            <a:off x="5754376" y="4745606"/>
            <a:ext cx="5201728" cy="643387"/>
          </a:xfrm>
          <a:prstGeom prst="roundRect">
            <a:avLst>
              <a:gd name="adj" fmla="val 9524"/>
            </a:avLst>
          </a:prstGeom>
          <a:solidFill>
            <a:schemeClr val="accent2"/>
          </a:solidFill>
        </p:spPr>
        <p:txBody>
          <a:bodyPr anchor="ctr" anchorCtr="0">
            <a:normAutofit/>
          </a:bodyPr>
          <a:lstStyle/>
          <a:p>
            <a:r>
              <a:rPr lang="de-DE" b="1" i="1" dirty="0">
                <a:solidFill>
                  <a:schemeClr val="bg1"/>
                </a:solidFill>
              </a:rPr>
              <a:t>#1 | </a:t>
            </a:r>
            <a:r>
              <a:rPr lang="de-DE" b="1" i="1" dirty="0" err="1">
                <a:solidFill>
                  <a:schemeClr val="bg1"/>
                </a:solidFill>
              </a:rPr>
              <a:t>Hate</a:t>
            </a:r>
            <a:r>
              <a:rPr lang="de-DE" b="1" i="1" dirty="0">
                <a:solidFill>
                  <a:schemeClr val="bg1"/>
                </a:solidFill>
              </a:rPr>
              <a:t> Speech?!</a:t>
            </a:r>
          </a:p>
        </p:txBody>
      </p:sp>
    </p:spTree>
    <p:extLst>
      <p:ext uri="{BB962C8B-B14F-4D97-AF65-F5344CB8AC3E}">
        <p14:creationId xmlns:p14="http://schemas.microsoft.com/office/powerpoint/2010/main" val="38365969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487276"/>
      </p:ext>
    </p:extLst>
  </p:cSld>
  <p:clrMapOvr>
    <a:masterClrMapping/>
  </p:clrMapOvr>
  <p:transition spd="slow" advClick="0" advTm="0">
    <p:push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42840"/>
      </p:ext>
    </p:extLst>
  </p:cSld>
  <p:clrMapOvr>
    <a:masterClrMapping/>
  </p:clrMapOvr>
  <p:transition>
    <p:push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0C88B9-D988-FF56-D85C-60F11AD25B18}"/>
              </a:ext>
            </a:extLst>
          </p:cNvPr>
          <p:cNvSpPr txBox="1"/>
          <p:nvPr/>
        </p:nvSpPr>
        <p:spPr>
          <a:xfrm>
            <a:off x="0" y="1733550"/>
            <a:ext cx="12192000" cy="2646878"/>
          </a:xfrm>
          <a:prstGeom prst="rect">
            <a:avLst/>
          </a:prstGeom>
          <a:noFill/>
        </p:spPr>
        <p:txBody>
          <a:bodyPr wrap="square" rtlCol="0">
            <a:spAutoFit/>
          </a:bodyPr>
          <a:lstStyle/>
          <a:p>
            <a:pPr algn="ctr"/>
            <a:r>
              <a:rPr lang="de-DE" sz="16600" dirty="0" err="1">
                <a:latin typeface="Titillium Web black" panose="00000A00000000000000" pitchFamily="2" charset="0"/>
              </a:rPr>
              <a:t>Mentimeter</a:t>
            </a:r>
            <a:endParaRPr lang="de-DE" dirty="0">
              <a:latin typeface="Titillium Web black" panose="00000A00000000000000" pitchFamily="2" charset="0"/>
            </a:endParaRPr>
          </a:p>
        </p:txBody>
      </p:sp>
    </p:spTree>
    <p:extLst>
      <p:ext uri="{BB962C8B-B14F-4D97-AF65-F5344CB8AC3E}">
        <p14:creationId xmlns:p14="http://schemas.microsoft.com/office/powerpoint/2010/main" val="366552782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Nahaufnahme eines Fragezeichens auf einem Parkettboden vor einer Wand">
            <a:extLst>
              <a:ext uri="{FF2B5EF4-FFF2-40B4-BE49-F238E27FC236}">
                <a16:creationId xmlns:a16="http://schemas.microsoft.com/office/drawing/2014/main" id="{78574A9F-E5D4-0D63-DBF5-243468D74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
            <a:off x="15615345" y="1120278"/>
            <a:ext cx="10641579" cy="4410140"/>
          </a:xfrm>
          <a:prstGeom prst="roundRect">
            <a:avLst>
              <a:gd name="adj" fmla="val 4480"/>
            </a:avLst>
          </a:prstGeom>
        </p:spPr>
      </p:pic>
      <p:sp>
        <p:nvSpPr>
          <p:cNvPr id="4" name="Textfeld 3">
            <a:extLst>
              <a:ext uri="{FF2B5EF4-FFF2-40B4-BE49-F238E27FC236}">
                <a16:creationId xmlns:a16="http://schemas.microsoft.com/office/drawing/2014/main" id="{681A7CC5-8A1E-A111-F4CB-EA4C0459F294}"/>
              </a:ext>
            </a:extLst>
          </p:cNvPr>
          <p:cNvSpPr txBox="1"/>
          <p:nvPr/>
        </p:nvSpPr>
        <p:spPr>
          <a:xfrm rot="-60000">
            <a:off x="14504868" y="156409"/>
            <a:ext cx="10196088" cy="783193"/>
          </a:xfrm>
          <a:prstGeom prst="roundRect">
            <a:avLst/>
          </a:prstGeom>
          <a:solidFill>
            <a:srgbClr val="D93F18"/>
          </a:solidFill>
        </p:spPr>
        <p:txBody>
          <a:bodyPr wrap="square" lIns="360000" rtlCol="0">
            <a:spAutoFit/>
          </a:bodyPr>
          <a:lstStyle/>
          <a:p>
            <a:r>
              <a:rPr lang="de-DE" sz="4000" b="1">
                <a:solidFill>
                  <a:schemeClr val="bg1"/>
                </a:solidFill>
              </a:rPr>
              <a:t>Was</a:t>
            </a:r>
            <a:r>
              <a:rPr lang="de-DE" sz="4000">
                <a:solidFill>
                  <a:schemeClr val="bg1"/>
                </a:solidFill>
              </a:rPr>
              <a:t> ist </a:t>
            </a:r>
            <a:r>
              <a:rPr lang="de-DE" sz="4000" b="1" err="1">
                <a:solidFill>
                  <a:schemeClr val="bg1"/>
                </a:solidFill>
              </a:rPr>
              <a:t>Hate</a:t>
            </a:r>
            <a:r>
              <a:rPr lang="de-DE" sz="4000">
                <a:solidFill>
                  <a:schemeClr val="bg1"/>
                </a:solidFill>
              </a:rPr>
              <a:t> Speech?</a:t>
            </a:r>
          </a:p>
        </p:txBody>
      </p:sp>
      <p:pic>
        <p:nvPicPr>
          <p:cNvPr id="5" name="Grafik 4">
            <a:extLst>
              <a:ext uri="{FF2B5EF4-FFF2-40B4-BE49-F238E27FC236}">
                <a16:creationId xmlns:a16="http://schemas.microsoft.com/office/drawing/2014/main" id="{C114B9C9-EA6B-1DED-7775-A3FE32A99F80}"/>
              </a:ext>
            </a:extLst>
          </p:cNvPr>
          <p:cNvPicPr>
            <a:picLocks noChangeAspect="1"/>
          </p:cNvPicPr>
          <p:nvPr/>
        </p:nvPicPr>
        <p:blipFill>
          <a:blip r:embed="rId4"/>
          <a:stretch>
            <a:fillRect/>
          </a:stretch>
        </p:blipFill>
        <p:spPr>
          <a:xfrm rot="-60000">
            <a:off x="21174288" y="1526243"/>
            <a:ext cx="4348058" cy="3310227"/>
          </a:xfrm>
          <a:prstGeom prst="rect">
            <a:avLst/>
          </a:prstGeom>
          <a:effectLst>
            <a:outerShdw blurRad="50800" dist="38100" algn="l" rotWithShape="0">
              <a:prstClr val="black">
                <a:alpha val="40000"/>
              </a:prstClr>
            </a:outerShdw>
          </a:effectLst>
        </p:spPr>
      </p:pic>
      <p:sp>
        <p:nvSpPr>
          <p:cNvPr id="6" name="Textfeld 5">
            <a:extLst>
              <a:ext uri="{FF2B5EF4-FFF2-40B4-BE49-F238E27FC236}">
                <a16:creationId xmlns:a16="http://schemas.microsoft.com/office/drawing/2014/main" id="{C6CB80EE-1EE3-5C97-CE10-3D1BBE619052}"/>
              </a:ext>
            </a:extLst>
          </p:cNvPr>
          <p:cNvSpPr txBox="1"/>
          <p:nvPr/>
        </p:nvSpPr>
        <p:spPr>
          <a:xfrm rot="-60000">
            <a:off x="21835382" y="4908781"/>
            <a:ext cx="3867150" cy="584775"/>
          </a:xfrm>
          <a:prstGeom prst="rect">
            <a:avLst/>
          </a:prstGeom>
          <a:noFill/>
          <a:effectLst/>
        </p:spPr>
        <p:txBody>
          <a:bodyPr wrap="square" rtlCol="0">
            <a:spAutoFit/>
          </a:bodyPr>
          <a:lstStyle/>
          <a:p>
            <a:r>
              <a:rPr lang="de-DE" sz="3200" b="1">
                <a:solidFill>
                  <a:schemeClr val="bg1"/>
                </a:solidFill>
                <a:effectLst>
                  <a:innerShdw blurRad="63500" dist="50800" dir="2700000">
                    <a:prstClr val="black">
                      <a:alpha val="50000"/>
                    </a:prstClr>
                  </a:innerShdw>
                </a:effectLst>
              </a:rPr>
              <a:t>www.</a:t>
            </a:r>
            <a:r>
              <a:rPr lang="de-DE" sz="3200" b="1">
                <a:solidFill>
                  <a:schemeClr val="bg1"/>
                </a:solidFill>
                <a:effectLst>
                  <a:innerShdw blurRad="63500" dist="50800" dir="2700000">
                    <a:prstClr val="black">
                      <a:alpha val="50000"/>
                    </a:prstClr>
                  </a:innerShdw>
                </a:effectLst>
                <a:latin typeface="Titillium Web Black" panose="00000A00000000000000" pitchFamily="2" charset="0"/>
              </a:rPr>
              <a:t>MENTI</a:t>
            </a:r>
            <a:r>
              <a:rPr lang="de-DE" sz="3200" b="1">
                <a:solidFill>
                  <a:schemeClr val="bg1"/>
                </a:solidFill>
                <a:effectLst>
                  <a:innerShdw blurRad="63500" dist="50800" dir="2700000">
                    <a:prstClr val="black">
                      <a:alpha val="50000"/>
                    </a:prstClr>
                  </a:innerShdw>
                </a:effectLst>
              </a:rPr>
              <a:t>.com</a:t>
            </a:r>
          </a:p>
        </p:txBody>
      </p:sp>
      <p:sp>
        <p:nvSpPr>
          <p:cNvPr id="2" name="Textfeld 1">
            <a:extLst>
              <a:ext uri="{FF2B5EF4-FFF2-40B4-BE49-F238E27FC236}">
                <a16:creationId xmlns:a16="http://schemas.microsoft.com/office/drawing/2014/main" id="{6624EBC4-4824-7EEE-C663-15D5D60CCB19}"/>
              </a:ext>
            </a:extLst>
          </p:cNvPr>
          <p:cNvSpPr txBox="1"/>
          <p:nvPr/>
        </p:nvSpPr>
        <p:spPr>
          <a:xfrm rot="21540000">
            <a:off x="-3906503" y="616446"/>
            <a:ext cx="10196088" cy="783193"/>
          </a:xfrm>
          <a:prstGeom prst="roundRect">
            <a:avLst/>
          </a:prstGeom>
          <a:solidFill>
            <a:schemeClr val="tx1"/>
          </a:solidFill>
        </p:spPr>
        <p:txBody>
          <a:bodyPr wrap="square" lIns="360000" rIns="360000" rtlCol="0">
            <a:spAutoFit/>
          </a:bodyPr>
          <a:lstStyle/>
          <a:p>
            <a:pPr algn="r"/>
            <a:r>
              <a:rPr lang="de-DE" sz="4000" b="1">
                <a:solidFill>
                  <a:schemeClr val="bg1"/>
                </a:solidFill>
              </a:rPr>
              <a:t>Unsere </a:t>
            </a:r>
            <a:r>
              <a:rPr lang="de-DE" sz="4000">
                <a:solidFill>
                  <a:schemeClr val="bg1"/>
                </a:solidFill>
              </a:rPr>
              <a:t>Definition:</a:t>
            </a:r>
          </a:p>
        </p:txBody>
      </p:sp>
      <p:sp>
        <p:nvSpPr>
          <p:cNvPr id="8" name="Ellipse 7">
            <a:extLst>
              <a:ext uri="{FF2B5EF4-FFF2-40B4-BE49-F238E27FC236}">
                <a16:creationId xmlns:a16="http://schemas.microsoft.com/office/drawing/2014/main" id="{FBC1179E-DAF6-BB01-81CD-CFF2A56CBE10}"/>
              </a:ext>
            </a:extLst>
          </p:cNvPr>
          <p:cNvSpPr/>
          <p:nvPr/>
        </p:nvSpPr>
        <p:spPr>
          <a:xfrm>
            <a:off x="3799186" y="2932723"/>
            <a:ext cx="1741714" cy="174171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D56B5A61-146E-CD2C-FBD0-1B334E794502}"/>
              </a:ext>
            </a:extLst>
          </p:cNvPr>
          <p:cNvSpPr/>
          <p:nvPr/>
        </p:nvSpPr>
        <p:spPr>
          <a:xfrm>
            <a:off x="3853685" y="2989001"/>
            <a:ext cx="1629158" cy="1629158"/>
          </a:xfrm>
          <a:prstGeom prst="ellipse">
            <a:avLst/>
          </a:prstGeom>
          <a:blipFill dpi="0" rotWithShape="1">
            <a:blip r:embed="rId5">
              <a:extLst>
                <a:ext uri="{BEBA8EAE-BF5A-486C-A8C5-ECC9F3942E4B}">
                  <a14:imgProps xmlns:a14="http://schemas.microsoft.com/office/drawing/2010/main">
                    <a14:imgLayer r:embed="rId6">
                      <a14:imgEffect>
                        <a14:artisticPhotocopy/>
                      </a14:imgEffect>
                    </a14:imgLayer>
                  </a14:imgProps>
                </a:ext>
              </a:extLst>
            </a:blip>
            <a:srcRect/>
            <a:tile tx="19050" ty="-5715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6ED1D2B6-9BFE-2226-5D8C-AE37E38D17B0}"/>
              </a:ext>
            </a:extLst>
          </p:cNvPr>
          <p:cNvSpPr/>
          <p:nvPr/>
        </p:nvSpPr>
        <p:spPr>
          <a:xfrm>
            <a:off x="195372" y="1488553"/>
            <a:ext cx="4474671" cy="44746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9191BBCA-7AAE-B020-E8A0-E16F62596B4A}"/>
              </a:ext>
            </a:extLst>
          </p:cNvPr>
          <p:cNvSpPr/>
          <p:nvPr/>
        </p:nvSpPr>
        <p:spPr>
          <a:xfrm>
            <a:off x="307927" y="1601109"/>
            <a:ext cx="4249560" cy="4249558"/>
          </a:xfrm>
          <a:prstGeom prst="ellipse">
            <a:avLst/>
          </a:prstGeom>
          <a:blipFill dpi="0" rotWithShape="1">
            <a:blip r:embed="rId7"/>
            <a:srcRect/>
            <a:tile tx="-330200" ty="-17780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B95EEA3B-5488-132A-0F43-F092D39FE945}"/>
              </a:ext>
            </a:extLst>
          </p:cNvPr>
          <p:cNvSpPr txBox="1"/>
          <p:nvPr/>
        </p:nvSpPr>
        <p:spPr>
          <a:xfrm>
            <a:off x="6167682" y="2615845"/>
            <a:ext cx="5626119" cy="2585323"/>
          </a:xfrm>
          <a:prstGeom prst="rect">
            <a:avLst/>
          </a:prstGeom>
          <a:noFill/>
        </p:spPr>
        <p:txBody>
          <a:bodyPr wrap="square" rtlCol="0">
            <a:spAutoFit/>
          </a:bodyPr>
          <a:lstStyle/>
          <a:p>
            <a:r>
              <a:rPr lang="de-DE" sz="5400" b="1"/>
              <a:t>Abwertung </a:t>
            </a:r>
            <a:r>
              <a:rPr lang="de-DE" sz="5400"/>
              <a:t>findet </a:t>
            </a:r>
            <a:r>
              <a:rPr lang="de-DE" sz="5400" b="1">
                <a:solidFill>
                  <a:srgbClr val="C00000"/>
                </a:solidFill>
              </a:rPr>
              <a:t>nicht</a:t>
            </a:r>
            <a:r>
              <a:rPr lang="de-DE" sz="5400"/>
              <a:t> über das </a:t>
            </a:r>
            <a:r>
              <a:rPr lang="de-DE" sz="5400" b="1"/>
              <a:t>Individuum </a:t>
            </a:r>
            <a:r>
              <a:rPr lang="de-DE" sz="5400"/>
              <a:t>statt…</a:t>
            </a:r>
          </a:p>
        </p:txBody>
      </p:sp>
    </p:spTree>
    <p:extLst>
      <p:ext uri="{BB962C8B-B14F-4D97-AF65-F5344CB8AC3E}">
        <p14:creationId xmlns:p14="http://schemas.microsoft.com/office/powerpoint/2010/main" val="261035204"/>
      </p:ext>
    </p:extLst>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Nahaufnahme eines Fragezeichens auf einem Parkettboden vor einer Wand">
            <a:extLst>
              <a:ext uri="{FF2B5EF4-FFF2-40B4-BE49-F238E27FC236}">
                <a16:creationId xmlns:a16="http://schemas.microsoft.com/office/drawing/2014/main" id="{78574A9F-E5D4-0D63-DBF5-243468D74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
            <a:off x="15615345" y="1120278"/>
            <a:ext cx="10641579" cy="4410140"/>
          </a:xfrm>
          <a:prstGeom prst="roundRect">
            <a:avLst>
              <a:gd name="adj" fmla="val 4480"/>
            </a:avLst>
          </a:prstGeom>
        </p:spPr>
      </p:pic>
      <p:sp>
        <p:nvSpPr>
          <p:cNvPr id="4" name="Textfeld 3">
            <a:extLst>
              <a:ext uri="{FF2B5EF4-FFF2-40B4-BE49-F238E27FC236}">
                <a16:creationId xmlns:a16="http://schemas.microsoft.com/office/drawing/2014/main" id="{681A7CC5-8A1E-A111-F4CB-EA4C0459F294}"/>
              </a:ext>
            </a:extLst>
          </p:cNvPr>
          <p:cNvSpPr txBox="1"/>
          <p:nvPr/>
        </p:nvSpPr>
        <p:spPr>
          <a:xfrm rot="-60000">
            <a:off x="14504868" y="156409"/>
            <a:ext cx="10196088" cy="783193"/>
          </a:xfrm>
          <a:prstGeom prst="roundRect">
            <a:avLst/>
          </a:prstGeom>
          <a:solidFill>
            <a:srgbClr val="D93F18"/>
          </a:solidFill>
        </p:spPr>
        <p:txBody>
          <a:bodyPr wrap="square" lIns="360000" rtlCol="0">
            <a:spAutoFit/>
          </a:bodyPr>
          <a:lstStyle/>
          <a:p>
            <a:r>
              <a:rPr lang="de-DE" sz="4000" b="1">
                <a:solidFill>
                  <a:schemeClr val="bg1"/>
                </a:solidFill>
              </a:rPr>
              <a:t>Was</a:t>
            </a:r>
            <a:r>
              <a:rPr lang="de-DE" sz="4000">
                <a:solidFill>
                  <a:schemeClr val="bg1"/>
                </a:solidFill>
              </a:rPr>
              <a:t> ist </a:t>
            </a:r>
            <a:r>
              <a:rPr lang="de-DE" sz="4000" b="1" err="1">
                <a:solidFill>
                  <a:schemeClr val="bg1"/>
                </a:solidFill>
              </a:rPr>
              <a:t>Hate</a:t>
            </a:r>
            <a:r>
              <a:rPr lang="de-DE" sz="4000">
                <a:solidFill>
                  <a:schemeClr val="bg1"/>
                </a:solidFill>
              </a:rPr>
              <a:t> Speech?</a:t>
            </a:r>
          </a:p>
        </p:txBody>
      </p:sp>
      <p:pic>
        <p:nvPicPr>
          <p:cNvPr id="5" name="Grafik 4">
            <a:extLst>
              <a:ext uri="{FF2B5EF4-FFF2-40B4-BE49-F238E27FC236}">
                <a16:creationId xmlns:a16="http://schemas.microsoft.com/office/drawing/2014/main" id="{C114B9C9-EA6B-1DED-7775-A3FE32A99F80}"/>
              </a:ext>
            </a:extLst>
          </p:cNvPr>
          <p:cNvPicPr>
            <a:picLocks noChangeAspect="1"/>
          </p:cNvPicPr>
          <p:nvPr/>
        </p:nvPicPr>
        <p:blipFill>
          <a:blip r:embed="rId4"/>
          <a:stretch>
            <a:fillRect/>
          </a:stretch>
        </p:blipFill>
        <p:spPr>
          <a:xfrm rot="-60000">
            <a:off x="21174288" y="1526243"/>
            <a:ext cx="4348058" cy="3310227"/>
          </a:xfrm>
          <a:prstGeom prst="rect">
            <a:avLst/>
          </a:prstGeom>
          <a:effectLst>
            <a:outerShdw blurRad="50800" dist="38100" algn="l" rotWithShape="0">
              <a:prstClr val="black">
                <a:alpha val="40000"/>
              </a:prstClr>
            </a:outerShdw>
          </a:effectLst>
        </p:spPr>
      </p:pic>
      <p:sp>
        <p:nvSpPr>
          <p:cNvPr id="6" name="Textfeld 5">
            <a:extLst>
              <a:ext uri="{FF2B5EF4-FFF2-40B4-BE49-F238E27FC236}">
                <a16:creationId xmlns:a16="http://schemas.microsoft.com/office/drawing/2014/main" id="{C6CB80EE-1EE3-5C97-CE10-3D1BBE619052}"/>
              </a:ext>
            </a:extLst>
          </p:cNvPr>
          <p:cNvSpPr txBox="1"/>
          <p:nvPr/>
        </p:nvSpPr>
        <p:spPr>
          <a:xfrm rot="-60000">
            <a:off x="21835382" y="4908781"/>
            <a:ext cx="3867150" cy="584775"/>
          </a:xfrm>
          <a:prstGeom prst="rect">
            <a:avLst/>
          </a:prstGeom>
          <a:noFill/>
          <a:effectLst/>
        </p:spPr>
        <p:txBody>
          <a:bodyPr wrap="square" rtlCol="0">
            <a:spAutoFit/>
          </a:bodyPr>
          <a:lstStyle/>
          <a:p>
            <a:r>
              <a:rPr lang="de-DE" sz="3200" b="1">
                <a:solidFill>
                  <a:schemeClr val="bg1"/>
                </a:solidFill>
                <a:effectLst>
                  <a:innerShdw blurRad="63500" dist="50800" dir="2700000">
                    <a:prstClr val="black">
                      <a:alpha val="50000"/>
                    </a:prstClr>
                  </a:innerShdw>
                </a:effectLst>
              </a:rPr>
              <a:t>www.</a:t>
            </a:r>
            <a:r>
              <a:rPr lang="de-DE" sz="3200" b="1">
                <a:solidFill>
                  <a:schemeClr val="bg1"/>
                </a:solidFill>
                <a:effectLst>
                  <a:innerShdw blurRad="63500" dist="50800" dir="2700000">
                    <a:prstClr val="black">
                      <a:alpha val="50000"/>
                    </a:prstClr>
                  </a:innerShdw>
                </a:effectLst>
                <a:latin typeface="Titillium Web Black" panose="00000A00000000000000" pitchFamily="2" charset="0"/>
              </a:rPr>
              <a:t>MENTI</a:t>
            </a:r>
            <a:r>
              <a:rPr lang="de-DE" sz="3200" b="1">
                <a:solidFill>
                  <a:schemeClr val="bg1"/>
                </a:solidFill>
                <a:effectLst>
                  <a:innerShdw blurRad="63500" dist="50800" dir="2700000">
                    <a:prstClr val="black">
                      <a:alpha val="50000"/>
                    </a:prstClr>
                  </a:innerShdw>
                </a:effectLst>
              </a:rPr>
              <a:t>.com</a:t>
            </a:r>
          </a:p>
        </p:txBody>
      </p:sp>
      <p:sp>
        <p:nvSpPr>
          <p:cNvPr id="2" name="Textfeld 1">
            <a:extLst>
              <a:ext uri="{FF2B5EF4-FFF2-40B4-BE49-F238E27FC236}">
                <a16:creationId xmlns:a16="http://schemas.microsoft.com/office/drawing/2014/main" id="{6624EBC4-4824-7EEE-C663-15D5D60CCB19}"/>
              </a:ext>
            </a:extLst>
          </p:cNvPr>
          <p:cNvSpPr txBox="1"/>
          <p:nvPr/>
        </p:nvSpPr>
        <p:spPr>
          <a:xfrm rot="21540000">
            <a:off x="-3906503" y="616446"/>
            <a:ext cx="10196088" cy="783193"/>
          </a:xfrm>
          <a:prstGeom prst="roundRect">
            <a:avLst/>
          </a:prstGeom>
          <a:solidFill>
            <a:schemeClr val="tx1"/>
          </a:solidFill>
        </p:spPr>
        <p:txBody>
          <a:bodyPr wrap="square" lIns="360000" rIns="360000" rtlCol="0">
            <a:spAutoFit/>
          </a:bodyPr>
          <a:lstStyle/>
          <a:p>
            <a:pPr algn="r"/>
            <a:r>
              <a:rPr lang="de-DE" sz="4000" b="1">
                <a:solidFill>
                  <a:schemeClr val="bg1"/>
                </a:solidFill>
              </a:rPr>
              <a:t>Unsere </a:t>
            </a:r>
            <a:r>
              <a:rPr lang="de-DE" sz="4000">
                <a:solidFill>
                  <a:schemeClr val="bg1"/>
                </a:solidFill>
              </a:rPr>
              <a:t>Definition:</a:t>
            </a:r>
          </a:p>
        </p:txBody>
      </p:sp>
      <p:sp>
        <p:nvSpPr>
          <p:cNvPr id="7" name="Ellipse 6">
            <a:extLst>
              <a:ext uri="{FF2B5EF4-FFF2-40B4-BE49-F238E27FC236}">
                <a16:creationId xmlns:a16="http://schemas.microsoft.com/office/drawing/2014/main" id="{6ED1D2B6-9BFE-2226-5D8C-AE37E38D17B0}"/>
              </a:ext>
            </a:extLst>
          </p:cNvPr>
          <p:cNvSpPr/>
          <p:nvPr/>
        </p:nvSpPr>
        <p:spPr>
          <a:xfrm>
            <a:off x="171423" y="3157612"/>
            <a:ext cx="1881225" cy="18812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9191BBCA-7AAE-B020-E8A0-E16F62596B4A}"/>
              </a:ext>
            </a:extLst>
          </p:cNvPr>
          <p:cNvSpPr/>
          <p:nvPr/>
        </p:nvSpPr>
        <p:spPr>
          <a:xfrm>
            <a:off x="227265" y="3213454"/>
            <a:ext cx="1786586" cy="1786586"/>
          </a:xfrm>
          <a:prstGeom prst="ellipse">
            <a:avLst/>
          </a:prstGeom>
          <a:blipFill dpi="0"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artisticPhotocopy/>
                      </a14:imgEffect>
                    </a14:imgLayer>
                  </a14:imgProps>
                </a:ext>
              </a:extLst>
            </a:blip>
            <a:srcRect/>
            <a:tile tx="-101600" ty="0" sx="30000" sy="3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B95EEA3B-5488-132A-0F43-F092D39FE945}"/>
              </a:ext>
            </a:extLst>
          </p:cNvPr>
          <p:cNvSpPr txBox="1"/>
          <p:nvPr/>
        </p:nvSpPr>
        <p:spPr>
          <a:xfrm>
            <a:off x="6784858" y="2935159"/>
            <a:ext cx="5407142" cy="1754326"/>
          </a:xfrm>
          <a:prstGeom prst="rect">
            <a:avLst/>
          </a:prstGeom>
          <a:noFill/>
        </p:spPr>
        <p:txBody>
          <a:bodyPr wrap="square" rtlCol="0">
            <a:spAutoFit/>
          </a:bodyPr>
          <a:lstStyle/>
          <a:p>
            <a:r>
              <a:rPr lang="de-DE" sz="5400"/>
              <a:t>…sondern über</a:t>
            </a:r>
          </a:p>
          <a:p>
            <a:r>
              <a:rPr lang="de-DE" sz="5400" b="1"/>
              <a:t>Vorurteile</a:t>
            </a:r>
            <a:endParaRPr lang="de-DE" sz="5400"/>
          </a:p>
        </p:txBody>
      </p:sp>
      <p:sp>
        <p:nvSpPr>
          <p:cNvPr id="8" name="Ellipse 7">
            <a:extLst>
              <a:ext uri="{FF2B5EF4-FFF2-40B4-BE49-F238E27FC236}">
                <a16:creationId xmlns:a16="http://schemas.microsoft.com/office/drawing/2014/main" id="{FBC1179E-DAF6-BB01-81CD-CFF2A56CBE10}"/>
              </a:ext>
            </a:extLst>
          </p:cNvPr>
          <p:cNvSpPr/>
          <p:nvPr/>
        </p:nvSpPr>
        <p:spPr>
          <a:xfrm>
            <a:off x="1088781" y="1566526"/>
            <a:ext cx="4923014" cy="492301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D56B5A61-146E-CD2C-FBD0-1B334E794502}"/>
              </a:ext>
            </a:extLst>
          </p:cNvPr>
          <p:cNvSpPr/>
          <p:nvPr/>
        </p:nvSpPr>
        <p:spPr>
          <a:xfrm>
            <a:off x="1246074" y="1725598"/>
            <a:ext cx="4604870" cy="4604870"/>
          </a:xfrm>
          <a:prstGeom prst="ellipse">
            <a:avLst/>
          </a:prstGeom>
          <a:blipFill dpi="0" rotWithShape="1">
            <a:blip r:embed="rId7"/>
            <a:srcRect/>
            <a:tile tx="-31750" ty="-476250" sx="75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abgerundete Ecken 8">
            <a:extLst>
              <a:ext uri="{FF2B5EF4-FFF2-40B4-BE49-F238E27FC236}">
                <a16:creationId xmlns:a16="http://schemas.microsoft.com/office/drawing/2014/main" id="{447EB441-3F61-9D94-34EE-C9CB49DC17D7}"/>
              </a:ext>
            </a:extLst>
          </p:cNvPr>
          <p:cNvSpPr/>
          <p:nvPr/>
        </p:nvSpPr>
        <p:spPr>
          <a:xfrm rot="21540000">
            <a:off x="1295400" y="7213271"/>
            <a:ext cx="9601200" cy="4616833"/>
          </a:xfrm>
          <a:prstGeom prst="roundRect">
            <a:avLst>
              <a:gd name="adj" fmla="val 7177"/>
            </a:avLst>
          </a:prstGeom>
          <a:blipFill dpi="0" rotWithShape="0">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am3d="http://schemas.microsoft.com/office/drawing/2017/model3d" Requires="am3d">
          <p:graphicFrame>
            <p:nvGraphicFramePr>
              <p:cNvPr id="10" name="3D-Modell 9" descr="Arktische Eisscholle">
                <a:extLst>
                  <a:ext uri="{FF2B5EF4-FFF2-40B4-BE49-F238E27FC236}">
                    <a16:creationId xmlns:a16="http://schemas.microsoft.com/office/drawing/2014/main" id="{8F40EB54-641E-42D9-3073-2251B122E19B}"/>
                  </a:ext>
                </a:extLst>
              </p:cNvPr>
              <p:cNvGraphicFramePr>
                <a:graphicFrameLocks noChangeAspect="1"/>
              </p:cNvGraphicFramePr>
              <p:nvPr>
                <p:extLst>
                  <p:ext uri="{D42A27DB-BD31-4B8C-83A1-F6EECF244321}">
                    <p14:modId xmlns:p14="http://schemas.microsoft.com/office/powerpoint/2010/main" val="3269733901"/>
                  </p:ext>
                </p:extLst>
              </p:nvPr>
            </p:nvGraphicFramePr>
            <p:xfrm rot="10800000">
              <a:off x="-4968731" y="901925"/>
              <a:ext cx="4226444" cy="4511373"/>
            </p:xfrm>
            <a:graphic>
              <a:graphicData uri="http://schemas.microsoft.com/office/drawing/2017/model3d">
                <am3d:model3d r:embed="rId9">
                  <am3d:spPr>
                    <a:xfrm rot="10800000">
                      <a:off x="0" y="0"/>
                      <a:ext cx="4226444" cy="4511373"/>
                    </a:xfrm>
                    <a:prstGeom prst="rect">
                      <a:avLst/>
                    </a:prstGeom>
                  </am3d:spPr>
                  <am3d:camera>
                    <am3d:pos x="0" y="0" z="50797871"/>
                    <am3d:up dx="0" dy="36000000" dz="0"/>
                    <am3d:lookAt x="0" y="0" z="0"/>
                    <am3d:perspective fov="2700000"/>
                  </am3d:camera>
                  <am3d:trans>
                    <am3d:meterPerModelUnit n="1022" d="1000000"/>
                    <am3d:preTrans dx="-79208" dy="-46096" dz="-39302"/>
                    <am3d:scale>
                      <am3d:sx n="1000000" d="1000000"/>
                      <am3d:sy n="1000000" d="1000000"/>
                      <am3d:sz n="1000000" d="1000000"/>
                    </am3d:scale>
                    <am3d:rot ax="-3146123" ay="2934414" az="-2665058"/>
                    <am3d:postTrans dx="0" dy="0" dz="0"/>
                  </am3d:trans>
                  <am3d:raster rName="Office3DRenderer" rVer="16.0.8326">
                    <am3d:blip r:embed="rId10"/>
                  </am3d:raster>
                  <am3d:objViewport viewportSz="73764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Modell 9" descr="Arktische Eisscholle">
                <a:extLst>
                  <a:ext uri="{FF2B5EF4-FFF2-40B4-BE49-F238E27FC236}">
                    <a16:creationId xmlns:a16="http://schemas.microsoft.com/office/drawing/2014/main" id="{8F40EB54-641E-42D9-3073-2251B122E19B}"/>
                  </a:ext>
                </a:extLst>
              </p:cNvPr>
              <p:cNvPicPr>
                <a:picLocks noGrp="1" noRot="1" noChangeAspect="1" noMove="1" noResize="1" noEditPoints="1" noAdjustHandles="1" noChangeArrowheads="1" noChangeShapeType="1" noCrop="1"/>
              </p:cNvPicPr>
              <p:nvPr/>
            </p:nvPicPr>
            <p:blipFill>
              <a:blip r:embed="rId10"/>
              <a:stretch>
                <a:fillRect/>
              </a:stretch>
            </p:blipFill>
            <p:spPr>
              <a:xfrm rot="10800000">
                <a:off x="-4968731" y="901925"/>
                <a:ext cx="4226444" cy="4511373"/>
              </a:xfrm>
              <a:prstGeom prst="rect">
                <a:avLst/>
              </a:prstGeom>
            </p:spPr>
          </p:pic>
        </mc:Fallback>
      </mc:AlternateContent>
      <p:grpSp>
        <p:nvGrpSpPr>
          <p:cNvPr id="12" name="Gruppieren 11">
            <a:extLst>
              <a:ext uri="{FF2B5EF4-FFF2-40B4-BE49-F238E27FC236}">
                <a16:creationId xmlns:a16="http://schemas.microsoft.com/office/drawing/2014/main" id="{A834F0CF-670F-2278-6118-67545AC64DB2}"/>
              </a:ext>
            </a:extLst>
          </p:cNvPr>
          <p:cNvGrpSpPr/>
          <p:nvPr/>
        </p:nvGrpSpPr>
        <p:grpSpPr>
          <a:xfrm>
            <a:off x="-3633348" y="975361"/>
            <a:ext cx="419100" cy="4907280"/>
            <a:chOff x="3535680" y="472440"/>
            <a:chExt cx="419100" cy="4907280"/>
          </a:xfrm>
        </p:grpSpPr>
        <p:sp>
          <p:nvSpPr>
            <p:cNvPr id="13" name="Rechteck 12">
              <a:extLst>
                <a:ext uri="{FF2B5EF4-FFF2-40B4-BE49-F238E27FC236}">
                  <a16:creationId xmlns:a16="http://schemas.microsoft.com/office/drawing/2014/main" id="{1F634D85-28EB-90B8-244E-D80F2F9370F2}"/>
                </a:ext>
              </a:extLst>
            </p:cNvPr>
            <p:cNvSpPr/>
            <p:nvPr/>
          </p:nvSpPr>
          <p:spPr>
            <a:xfrm>
              <a:off x="3535680" y="624839"/>
              <a:ext cx="152400" cy="4602482"/>
            </a:xfrm>
            <a:prstGeom prst="rect">
              <a:avLst/>
            </a:prstGeom>
            <a:gradFill flip="none" rotWithShape="1">
              <a:gsLst>
                <a:gs pos="50400">
                  <a:srgbClr val="FFC000"/>
                </a:gs>
                <a:gs pos="0">
                  <a:srgbClr val="D93F18"/>
                </a:gs>
                <a:gs pos="100000">
                  <a:schemeClr val="accent6">
                    <a:lumMod val="5000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F19FD274-5B41-93A8-4D3A-274FD08B5AEC}"/>
                </a:ext>
              </a:extLst>
            </p:cNvPr>
            <p:cNvSpPr/>
            <p:nvPr/>
          </p:nvSpPr>
          <p:spPr>
            <a:xfrm rot="5400000">
              <a:off x="3669030" y="339090"/>
              <a:ext cx="15240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ECEFECF-FB53-1F5F-27B7-892B8AE2AFA2}"/>
                </a:ext>
              </a:extLst>
            </p:cNvPr>
            <p:cNvSpPr/>
            <p:nvPr/>
          </p:nvSpPr>
          <p:spPr>
            <a:xfrm rot="5400000">
              <a:off x="3669030" y="5093970"/>
              <a:ext cx="152400" cy="4191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40459336"/>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abgerundete Ecken 12">
            <a:extLst>
              <a:ext uri="{FF2B5EF4-FFF2-40B4-BE49-F238E27FC236}">
                <a16:creationId xmlns:a16="http://schemas.microsoft.com/office/drawing/2014/main" id="{44B85128-8FEE-6825-B0B2-FA9E25A61EC3}"/>
              </a:ext>
            </a:extLst>
          </p:cNvPr>
          <p:cNvSpPr/>
          <p:nvPr/>
        </p:nvSpPr>
        <p:spPr>
          <a:xfrm rot="-60000">
            <a:off x="1047705" y="1268520"/>
            <a:ext cx="9601200" cy="3889866"/>
          </a:xfrm>
          <a:prstGeom prst="roundRect">
            <a:avLst>
              <a:gd name="adj" fmla="val 7177"/>
            </a:avLst>
          </a:prstGeom>
          <a:blipFill dpi="0" rotWithShape="0">
            <a:blip r:embed="rId3"/>
            <a:srcRect/>
            <a:stretch>
              <a:fillRect l="-122" t="-17938" r="9" b="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B95EEA3B-5488-132A-0F43-F092D39FE945}"/>
              </a:ext>
            </a:extLst>
          </p:cNvPr>
          <p:cNvSpPr txBox="1"/>
          <p:nvPr/>
        </p:nvSpPr>
        <p:spPr>
          <a:xfrm>
            <a:off x="6784858" y="3944809"/>
            <a:ext cx="5407142" cy="1754326"/>
          </a:xfrm>
          <a:prstGeom prst="rect">
            <a:avLst/>
          </a:prstGeom>
          <a:noFill/>
        </p:spPr>
        <p:txBody>
          <a:bodyPr wrap="square" rtlCol="0">
            <a:spAutoFit/>
          </a:bodyPr>
          <a:lstStyle/>
          <a:p>
            <a:r>
              <a:rPr lang="de-DE" sz="5400">
                <a:solidFill>
                  <a:schemeClr val="tx1">
                    <a:alpha val="0"/>
                  </a:schemeClr>
                </a:solidFill>
              </a:rPr>
              <a:t>…sondern über</a:t>
            </a:r>
          </a:p>
          <a:p>
            <a:r>
              <a:rPr lang="de-DE" sz="5400" b="1">
                <a:solidFill>
                  <a:schemeClr val="tx1">
                    <a:alpha val="0"/>
                  </a:schemeClr>
                </a:solidFill>
              </a:rPr>
              <a:t>Vorurteile</a:t>
            </a:r>
            <a:endParaRPr lang="de-DE" sz="5400">
              <a:solidFill>
                <a:schemeClr val="tx1">
                  <a:alpha val="0"/>
                </a:schemeClr>
              </a:solidFill>
            </a:endParaRPr>
          </a:p>
        </p:txBody>
      </p:sp>
      <mc:AlternateContent xmlns:mc="http://schemas.openxmlformats.org/markup-compatibility/2006">
        <mc:Choice xmlns:am3d="http://schemas.microsoft.com/office/drawing/2017/model3d" Requires="am3d">
          <p:graphicFrame>
            <p:nvGraphicFramePr>
              <p:cNvPr id="3" name="3D-Modell 2" descr="Arktische Eisscholle">
                <a:extLst>
                  <a:ext uri="{FF2B5EF4-FFF2-40B4-BE49-F238E27FC236}">
                    <a16:creationId xmlns:a16="http://schemas.microsoft.com/office/drawing/2014/main" id="{79B4E361-81D2-1999-1979-8D04469F1DA6}"/>
                  </a:ext>
                </a:extLst>
              </p:cNvPr>
              <p:cNvGraphicFramePr>
                <a:graphicFrameLocks noChangeAspect="1"/>
              </p:cNvGraphicFramePr>
              <p:nvPr>
                <p:extLst>
                  <p:ext uri="{D42A27DB-BD31-4B8C-83A1-F6EECF244321}">
                    <p14:modId xmlns:p14="http://schemas.microsoft.com/office/powerpoint/2010/main" val="1531965756"/>
                  </p:ext>
                </p:extLst>
              </p:nvPr>
            </p:nvGraphicFramePr>
            <p:xfrm rot="10800000">
              <a:off x="-142239" y="-387335"/>
              <a:ext cx="2313463" cy="6329894"/>
            </p:xfrm>
            <a:graphic>
              <a:graphicData uri="http://schemas.microsoft.com/office/drawing/2017/model3d">
                <am3d:model3d r:embed="rId4">
                  <am3d:spPr>
                    <a:xfrm rot="10800000">
                      <a:off x="0" y="0"/>
                      <a:ext cx="2313463" cy="6329894"/>
                    </a:xfrm>
                    <a:prstGeom prst="rect">
                      <a:avLst/>
                    </a:prstGeom>
                  </am3d:spPr>
                  <am3d:camera>
                    <am3d:pos x="0" y="0" z="50797871"/>
                    <am3d:up dx="0" dy="36000000" dz="0"/>
                    <am3d:lookAt x="0" y="0" z="0"/>
                    <am3d:perspective fov="2700000"/>
                  </am3d:camera>
                  <am3d:trans>
                    <am3d:meterPerModelUnit n="1022" d="1000000"/>
                    <am3d:preTrans dx="-79208" dy="-46096" dz="-39302"/>
                    <am3d:scale>
                      <am3d:sx n="1000000" d="1000000"/>
                      <am3d:sy n="1000000" d="1000000"/>
                      <am3d:sz n="1000000" d="1000000"/>
                    </am3d:scale>
                    <am3d:rot ax="16200000" ay="3600000" az="16200000"/>
                    <am3d:postTrans dx="0" dy="0" dz="0"/>
                  </am3d:trans>
                  <am3d:raster rName="Office3DRenderer" rVer="16.0.8326">
                    <am3d:blip r:embed="rId5"/>
                  </am3d:raster>
                  <am3d:objViewport viewportSz="88682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Modell 2" descr="Arktische Eisscholle">
                <a:extLst>
                  <a:ext uri="{FF2B5EF4-FFF2-40B4-BE49-F238E27FC236}">
                    <a16:creationId xmlns:a16="http://schemas.microsoft.com/office/drawing/2014/main" id="{79B4E361-81D2-1999-1979-8D04469F1DA6}"/>
                  </a:ext>
                </a:extLst>
              </p:cNvPr>
              <p:cNvPicPr>
                <a:picLocks noGrp="1" noRot="1" noChangeAspect="1" noMove="1" noResize="1" noEditPoints="1" noAdjustHandles="1" noChangeArrowheads="1" noChangeShapeType="1" noCrop="1"/>
              </p:cNvPicPr>
              <p:nvPr/>
            </p:nvPicPr>
            <p:blipFill>
              <a:blip r:embed="rId5"/>
              <a:stretch>
                <a:fillRect/>
              </a:stretch>
            </p:blipFill>
            <p:spPr>
              <a:xfrm rot="10800000">
                <a:off x="-142239" y="-387335"/>
                <a:ext cx="2313463" cy="6329894"/>
              </a:xfrm>
              <a:prstGeom prst="rect">
                <a:avLst/>
              </a:prstGeom>
            </p:spPr>
          </p:pic>
        </mc:Fallback>
      </mc:AlternateContent>
      <p:grpSp>
        <p:nvGrpSpPr>
          <p:cNvPr id="9" name="Gruppieren 8">
            <a:extLst>
              <a:ext uri="{FF2B5EF4-FFF2-40B4-BE49-F238E27FC236}">
                <a16:creationId xmlns:a16="http://schemas.microsoft.com/office/drawing/2014/main" id="{68757362-BC52-19EA-C99A-173E3295C351}"/>
              </a:ext>
            </a:extLst>
          </p:cNvPr>
          <p:cNvGrpSpPr/>
          <p:nvPr/>
        </p:nvGrpSpPr>
        <p:grpSpPr>
          <a:xfrm>
            <a:off x="209793" y="975361"/>
            <a:ext cx="419100" cy="4907280"/>
            <a:chOff x="3535680" y="472440"/>
            <a:chExt cx="419100" cy="4907280"/>
          </a:xfrm>
        </p:grpSpPr>
        <p:sp>
          <p:nvSpPr>
            <p:cNvPr id="4" name="Rechteck 3">
              <a:extLst>
                <a:ext uri="{FF2B5EF4-FFF2-40B4-BE49-F238E27FC236}">
                  <a16:creationId xmlns:a16="http://schemas.microsoft.com/office/drawing/2014/main" id="{EAD555CC-260B-F3E2-33D7-07D89D71173D}"/>
                </a:ext>
              </a:extLst>
            </p:cNvPr>
            <p:cNvSpPr/>
            <p:nvPr/>
          </p:nvSpPr>
          <p:spPr>
            <a:xfrm>
              <a:off x="3535680" y="624839"/>
              <a:ext cx="152400" cy="4602482"/>
            </a:xfrm>
            <a:prstGeom prst="rect">
              <a:avLst/>
            </a:prstGeom>
            <a:gradFill flip="none" rotWithShape="1">
              <a:gsLst>
                <a:gs pos="50400">
                  <a:srgbClr val="FFC000"/>
                </a:gs>
                <a:gs pos="0">
                  <a:srgbClr val="D93F18"/>
                </a:gs>
                <a:gs pos="100000">
                  <a:schemeClr val="accent6">
                    <a:lumMod val="5000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553EF9DD-DECF-5243-9A6C-CC2EDA69636A}"/>
                </a:ext>
              </a:extLst>
            </p:cNvPr>
            <p:cNvSpPr/>
            <p:nvPr/>
          </p:nvSpPr>
          <p:spPr>
            <a:xfrm rot="5400000">
              <a:off x="3669030" y="339090"/>
              <a:ext cx="15240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CF2C92BD-D467-7C9A-D761-3DA181137984}"/>
                </a:ext>
              </a:extLst>
            </p:cNvPr>
            <p:cNvSpPr/>
            <p:nvPr/>
          </p:nvSpPr>
          <p:spPr>
            <a:xfrm rot="5400000">
              <a:off x="3669030" y="5093970"/>
              <a:ext cx="152400" cy="4191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8" name="Gruppieren 17">
            <a:extLst>
              <a:ext uri="{FF2B5EF4-FFF2-40B4-BE49-F238E27FC236}">
                <a16:creationId xmlns:a16="http://schemas.microsoft.com/office/drawing/2014/main" id="{5062F131-C688-23FC-204C-2408F8FFD34F}"/>
              </a:ext>
            </a:extLst>
          </p:cNvPr>
          <p:cNvGrpSpPr/>
          <p:nvPr/>
        </p:nvGrpSpPr>
        <p:grpSpPr>
          <a:xfrm rot="10800000">
            <a:off x="12279554" y="458015"/>
            <a:ext cx="419100" cy="1339490"/>
            <a:chOff x="3535680" y="1510390"/>
            <a:chExt cx="419100" cy="1339490"/>
          </a:xfrm>
        </p:grpSpPr>
        <p:sp>
          <p:nvSpPr>
            <p:cNvPr id="19" name="Rechteck 18">
              <a:extLst>
                <a:ext uri="{FF2B5EF4-FFF2-40B4-BE49-F238E27FC236}">
                  <a16:creationId xmlns:a16="http://schemas.microsoft.com/office/drawing/2014/main" id="{ED93A15B-9178-7DE4-BF11-4B4A7DD3D1DD}"/>
                </a:ext>
              </a:extLst>
            </p:cNvPr>
            <p:cNvSpPr/>
            <p:nvPr/>
          </p:nvSpPr>
          <p:spPr>
            <a:xfrm>
              <a:off x="3535680" y="1510390"/>
              <a:ext cx="152400" cy="1339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083B2933-2920-C821-B12B-A88E46BFAB0A}"/>
                </a:ext>
              </a:extLst>
            </p:cNvPr>
            <p:cNvSpPr/>
            <p:nvPr/>
          </p:nvSpPr>
          <p:spPr>
            <a:xfrm rot="5400000">
              <a:off x="3669030" y="1377040"/>
              <a:ext cx="15240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B0F8E0C7-C492-B003-BF93-CA0BA947EF9A}"/>
                </a:ext>
              </a:extLst>
            </p:cNvPr>
            <p:cNvSpPr/>
            <p:nvPr/>
          </p:nvSpPr>
          <p:spPr>
            <a:xfrm rot="5400000">
              <a:off x="3669030" y="2564130"/>
              <a:ext cx="15240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280472380"/>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abgerundete Ecken 12">
            <a:extLst>
              <a:ext uri="{FF2B5EF4-FFF2-40B4-BE49-F238E27FC236}">
                <a16:creationId xmlns:a16="http://schemas.microsoft.com/office/drawing/2014/main" id="{44B85128-8FEE-6825-B0B2-FA9E25A61EC3}"/>
              </a:ext>
            </a:extLst>
          </p:cNvPr>
          <p:cNvSpPr/>
          <p:nvPr/>
        </p:nvSpPr>
        <p:spPr>
          <a:xfrm rot="-60000">
            <a:off x="-762248" y="-312759"/>
            <a:ext cx="29205713" cy="13441992"/>
          </a:xfrm>
          <a:prstGeom prst="roundRect">
            <a:avLst>
              <a:gd name="adj" fmla="val 7177"/>
            </a:avLst>
          </a:prstGeom>
          <a:blipFill dpi="0" rotWithShape="0">
            <a:blip r:embed="rId3"/>
            <a:srcRect/>
            <a:stretch>
              <a:fillRect l="-34" t="-4319" r="3" b="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6624EBC4-4824-7EEE-C663-15D5D60CCB19}"/>
              </a:ext>
            </a:extLst>
          </p:cNvPr>
          <p:cNvSpPr txBox="1"/>
          <p:nvPr/>
        </p:nvSpPr>
        <p:spPr>
          <a:xfrm rot="21540000">
            <a:off x="-5819756" y="690706"/>
            <a:ext cx="5513809" cy="783193"/>
          </a:xfrm>
          <a:prstGeom prst="roundRect">
            <a:avLst/>
          </a:prstGeom>
          <a:solidFill>
            <a:schemeClr val="tx1"/>
          </a:solidFill>
        </p:spPr>
        <p:txBody>
          <a:bodyPr wrap="square" lIns="360000" rIns="360000" rtlCol="0">
            <a:spAutoFit/>
          </a:bodyPr>
          <a:lstStyle/>
          <a:p>
            <a:pPr algn="r"/>
            <a:r>
              <a:rPr lang="de-DE" sz="4000" b="1">
                <a:solidFill>
                  <a:schemeClr val="bg1"/>
                </a:solidFill>
              </a:rPr>
              <a:t>Unsere </a:t>
            </a:r>
            <a:r>
              <a:rPr lang="de-DE" sz="4000">
                <a:solidFill>
                  <a:schemeClr val="bg1"/>
                </a:solidFill>
              </a:rPr>
              <a:t>Definition:</a:t>
            </a:r>
          </a:p>
        </p:txBody>
      </p:sp>
      <p:sp>
        <p:nvSpPr>
          <p:cNvPr id="7" name="Ellipse 6">
            <a:extLst>
              <a:ext uri="{FF2B5EF4-FFF2-40B4-BE49-F238E27FC236}">
                <a16:creationId xmlns:a16="http://schemas.microsoft.com/office/drawing/2014/main" id="{6ED1D2B6-9BFE-2226-5D8C-AE37E38D17B0}"/>
              </a:ext>
            </a:extLst>
          </p:cNvPr>
          <p:cNvSpPr/>
          <p:nvPr/>
        </p:nvSpPr>
        <p:spPr>
          <a:xfrm>
            <a:off x="-6172227" y="3157612"/>
            <a:ext cx="1881225" cy="18812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9191BBCA-7AAE-B020-E8A0-E16F62596B4A}"/>
              </a:ext>
            </a:extLst>
          </p:cNvPr>
          <p:cNvSpPr/>
          <p:nvPr/>
        </p:nvSpPr>
        <p:spPr>
          <a:xfrm>
            <a:off x="-6116385" y="3213454"/>
            <a:ext cx="1786586" cy="1786586"/>
          </a:xfrm>
          <a:prstGeom prst="ellipse">
            <a:avLst/>
          </a:prstGeom>
          <a:blipFill dpi="0"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artisticPhotocopy/>
                      </a14:imgEffect>
                    </a14:imgLayer>
                  </a14:imgProps>
                </a:ext>
              </a:extLst>
            </a:blip>
            <a:srcRect/>
            <a:tile tx="-101600" ty="0" sx="30000" sy="3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FBC1179E-DAF6-BB01-81CD-CFF2A56CBE10}"/>
              </a:ext>
            </a:extLst>
          </p:cNvPr>
          <p:cNvSpPr/>
          <p:nvPr/>
        </p:nvSpPr>
        <p:spPr>
          <a:xfrm>
            <a:off x="-5976742" y="1566526"/>
            <a:ext cx="4923014" cy="492301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D56B5A61-146E-CD2C-FBD0-1B334E794502}"/>
              </a:ext>
            </a:extLst>
          </p:cNvPr>
          <p:cNvSpPr/>
          <p:nvPr/>
        </p:nvSpPr>
        <p:spPr>
          <a:xfrm>
            <a:off x="-5819449" y="1725598"/>
            <a:ext cx="4604870" cy="4604870"/>
          </a:xfrm>
          <a:prstGeom prst="ellipse">
            <a:avLst/>
          </a:prstGeom>
          <a:blipFill dpi="0" rotWithShape="1">
            <a:blip r:embed="rId6"/>
            <a:srcRect/>
            <a:tile tx="-177800" ty="-5715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am3d="http://schemas.microsoft.com/office/drawing/2017/model3d" Requires="am3d">
          <p:graphicFrame>
            <p:nvGraphicFramePr>
              <p:cNvPr id="3" name="3D-Modell 2" descr="Arktische Eisscholle">
                <a:extLst>
                  <a:ext uri="{FF2B5EF4-FFF2-40B4-BE49-F238E27FC236}">
                    <a16:creationId xmlns:a16="http://schemas.microsoft.com/office/drawing/2014/main" id="{79B4E361-81D2-1999-1979-8D04469F1DA6}"/>
                  </a:ext>
                </a:extLst>
              </p:cNvPr>
              <p:cNvGraphicFramePr>
                <a:graphicFrameLocks noChangeAspect="1"/>
              </p:cNvGraphicFramePr>
              <p:nvPr>
                <p:extLst>
                  <p:ext uri="{D42A27DB-BD31-4B8C-83A1-F6EECF244321}">
                    <p14:modId xmlns:p14="http://schemas.microsoft.com/office/powerpoint/2010/main" val="1388829182"/>
                  </p:ext>
                </p:extLst>
              </p:nvPr>
            </p:nvGraphicFramePr>
            <p:xfrm rot="10800000">
              <a:off x="-858243" y="-613250"/>
              <a:ext cx="3287055" cy="9843449"/>
            </p:xfrm>
            <a:graphic>
              <a:graphicData uri="http://schemas.microsoft.com/office/drawing/2017/model3d">
                <am3d:model3d r:embed="rId7">
                  <am3d:spPr>
                    <a:xfrm rot="10800000">
                      <a:off x="0" y="0"/>
                      <a:ext cx="3287055" cy="9843449"/>
                    </a:xfrm>
                    <a:prstGeom prst="rect">
                      <a:avLst/>
                    </a:prstGeom>
                  </am3d:spPr>
                  <am3d:camera>
                    <am3d:pos x="0" y="0" z="50797871"/>
                    <am3d:up dx="0" dy="36000000" dz="0"/>
                    <am3d:lookAt x="0" y="0" z="0"/>
                    <am3d:perspective fov="2700000"/>
                  </am3d:camera>
                  <am3d:trans>
                    <am3d:meterPerModelUnit n="1022" d="1000000"/>
                    <am3d:preTrans dx="-79208" dy="-46096" dz="-39302"/>
                    <am3d:scale>
                      <am3d:sx n="1000000" d="1000000"/>
                      <am3d:sy n="1000000" d="1000000"/>
                      <am3d:sz n="1000000" d="1000000"/>
                    </am3d:scale>
                    <am3d:rot ax="-6155403" ay="2928339" az="-6391858"/>
                    <am3d:postTrans dx="0" dy="0" dz="0"/>
                  </am3d:trans>
                  <am3d:raster rName="Office3DRenderer" rVer="16.0.8326">
                    <am3d:blip r:embed="rId8"/>
                  </am3d:raster>
                  <am3d:objViewport viewportSz="121824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Modell 2" descr="Arktische Eisscholle">
                <a:extLst>
                  <a:ext uri="{FF2B5EF4-FFF2-40B4-BE49-F238E27FC236}">
                    <a16:creationId xmlns:a16="http://schemas.microsoft.com/office/drawing/2014/main" id="{79B4E361-81D2-1999-1979-8D04469F1DA6}"/>
                  </a:ext>
                </a:extLst>
              </p:cNvPr>
              <p:cNvPicPr>
                <a:picLocks noGrp="1" noRot="1" noChangeAspect="1" noMove="1" noResize="1" noEditPoints="1" noAdjustHandles="1" noChangeArrowheads="1" noChangeShapeType="1" noCrop="1"/>
              </p:cNvPicPr>
              <p:nvPr/>
            </p:nvPicPr>
            <p:blipFill>
              <a:blip r:embed="rId8"/>
              <a:stretch>
                <a:fillRect/>
              </a:stretch>
            </p:blipFill>
            <p:spPr>
              <a:xfrm rot="10800000">
                <a:off x="-858243" y="-613250"/>
                <a:ext cx="3287055" cy="9843449"/>
              </a:xfrm>
              <a:prstGeom prst="rect">
                <a:avLst/>
              </a:prstGeom>
            </p:spPr>
          </p:pic>
        </mc:Fallback>
      </mc:AlternateContent>
      <p:grpSp>
        <p:nvGrpSpPr>
          <p:cNvPr id="4" name="Gruppieren 3">
            <a:extLst>
              <a:ext uri="{FF2B5EF4-FFF2-40B4-BE49-F238E27FC236}">
                <a16:creationId xmlns:a16="http://schemas.microsoft.com/office/drawing/2014/main" id="{E11DA8DC-F646-C6DE-9B51-3B0B07E417DE}"/>
              </a:ext>
            </a:extLst>
          </p:cNvPr>
          <p:cNvGrpSpPr/>
          <p:nvPr/>
        </p:nvGrpSpPr>
        <p:grpSpPr>
          <a:xfrm rot="10800000">
            <a:off x="2028791" y="1566526"/>
            <a:ext cx="419100" cy="1339490"/>
            <a:chOff x="3535680" y="1510390"/>
            <a:chExt cx="419100" cy="1339490"/>
          </a:xfrm>
        </p:grpSpPr>
        <p:sp>
          <p:nvSpPr>
            <p:cNvPr id="5" name="Rechteck 4">
              <a:extLst>
                <a:ext uri="{FF2B5EF4-FFF2-40B4-BE49-F238E27FC236}">
                  <a16:creationId xmlns:a16="http://schemas.microsoft.com/office/drawing/2014/main" id="{7C8F4051-642B-2A20-3311-72C2EB881F54}"/>
                </a:ext>
              </a:extLst>
            </p:cNvPr>
            <p:cNvSpPr/>
            <p:nvPr/>
          </p:nvSpPr>
          <p:spPr>
            <a:xfrm>
              <a:off x="3535680" y="1510390"/>
              <a:ext cx="152400" cy="1339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968754B-B02A-DF87-995B-A4416D6F10DD}"/>
                </a:ext>
              </a:extLst>
            </p:cNvPr>
            <p:cNvSpPr/>
            <p:nvPr/>
          </p:nvSpPr>
          <p:spPr>
            <a:xfrm rot="5400000">
              <a:off x="3669030" y="1377040"/>
              <a:ext cx="15240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3A7C8519-F8DD-07BC-FDE9-4519A8C881AD}"/>
                </a:ext>
              </a:extLst>
            </p:cNvPr>
            <p:cNvSpPr/>
            <p:nvPr/>
          </p:nvSpPr>
          <p:spPr>
            <a:xfrm rot="5400000">
              <a:off x="3669030" y="2564130"/>
              <a:ext cx="15240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 name="Gruppieren 9">
            <a:extLst>
              <a:ext uri="{FF2B5EF4-FFF2-40B4-BE49-F238E27FC236}">
                <a16:creationId xmlns:a16="http://schemas.microsoft.com/office/drawing/2014/main" id="{396039AF-4438-D333-131C-D354DFA3E3F7}"/>
              </a:ext>
            </a:extLst>
          </p:cNvPr>
          <p:cNvGrpSpPr/>
          <p:nvPr/>
        </p:nvGrpSpPr>
        <p:grpSpPr>
          <a:xfrm>
            <a:off x="301933" y="1566526"/>
            <a:ext cx="419100" cy="1339490"/>
            <a:chOff x="3535680" y="1510390"/>
            <a:chExt cx="419100" cy="1339490"/>
          </a:xfrm>
        </p:grpSpPr>
        <p:sp>
          <p:nvSpPr>
            <p:cNvPr id="12" name="Rechteck 11">
              <a:extLst>
                <a:ext uri="{FF2B5EF4-FFF2-40B4-BE49-F238E27FC236}">
                  <a16:creationId xmlns:a16="http://schemas.microsoft.com/office/drawing/2014/main" id="{FBBA399A-EE7F-96A2-4EF1-93F59E8B9EA0}"/>
                </a:ext>
              </a:extLst>
            </p:cNvPr>
            <p:cNvSpPr/>
            <p:nvPr/>
          </p:nvSpPr>
          <p:spPr>
            <a:xfrm>
              <a:off x="3535680" y="1510390"/>
              <a:ext cx="152400" cy="1339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5CB6BF0-33E2-727D-A133-8CA536435BBF}"/>
                </a:ext>
              </a:extLst>
            </p:cNvPr>
            <p:cNvSpPr/>
            <p:nvPr/>
          </p:nvSpPr>
          <p:spPr>
            <a:xfrm rot="5400000">
              <a:off x="3669030" y="1377040"/>
              <a:ext cx="15240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3961181E-FEE6-BDE0-18EE-83CB58D22034}"/>
                </a:ext>
              </a:extLst>
            </p:cNvPr>
            <p:cNvSpPr/>
            <p:nvPr/>
          </p:nvSpPr>
          <p:spPr>
            <a:xfrm rot="5400000">
              <a:off x="3669030" y="2564130"/>
              <a:ext cx="152400"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8" name="Textfeld 17">
            <a:extLst>
              <a:ext uri="{FF2B5EF4-FFF2-40B4-BE49-F238E27FC236}">
                <a16:creationId xmlns:a16="http://schemas.microsoft.com/office/drawing/2014/main" id="{49835B19-BA14-499B-64E9-E7342DC17CFB}"/>
              </a:ext>
            </a:extLst>
          </p:cNvPr>
          <p:cNvSpPr txBox="1"/>
          <p:nvPr/>
        </p:nvSpPr>
        <p:spPr>
          <a:xfrm>
            <a:off x="4210182" y="1499315"/>
            <a:ext cx="8394034" cy="1569660"/>
          </a:xfrm>
          <a:prstGeom prst="rect">
            <a:avLst/>
          </a:prstGeom>
          <a:noFill/>
        </p:spPr>
        <p:txBody>
          <a:bodyPr wrap="square" rtlCol="0">
            <a:spAutoFit/>
          </a:bodyPr>
          <a:lstStyle/>
          <a:p>
            <a:r>
              <a:rPr lang="de-DE" sz="9600" b="1">
                <a:solidFill>
                  <a:srgbClr val="D93F18"/>
                </a:solidFill>
                <a:effectLst>
                  <a:outerShdw blurRad="50800" dist="114300" dir="2700000" algn="tl" rotWithShape="0">
                    <a:prstClr val="black">
                      <a:alpha val="40000"/>
                    </a:prstClr>
                  </a:outerShdw>
                </a:effectLst>
              </a:rPr>
              <a:t>Straftaten</a:t>
            </a:r>
          </a:p>
        </p:txBody>
      </p:sp>
    </p:spTree>
    <p:extLst>
      <p:ext uri="{BB962C8B-B14F-4D97-AF65-F5344CB8AC3E}">
        <p14:creationId xmlns:p14="http://schemas.microsoft.com/office/powerpoint/2010/main" val="1718457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abgerundete Ecken 12">
            <a:extLst>
              <a:ext uri="{FF2B5EF4-FFF2-40B4-BE49-F238E27FC236}">
                <a16:creationId xmlns:a16="http://schemas.microsoft.com/office/drawing/2014/main" id="{44B85128-8FEE-6825-B0B2-FA9E25A61EC3}"/>
              </a:ext>
            </a:extLst>
          </p:cNvPr>
          <p:cNvSpPr/>
          <p:nvPr/>
        </p:nvSpPr>
        <p:spPr>
          <a:xfrm rot="-60000">
            <a:off x="-3095604" y="-1974680"/>
            <a:ext cx="24161871" cy="9789030"/>
          </a:xfrm>
          <a:prstGeom prst="roundRect">
            <a:avLst>
              <a:gd name="adj" fmla="val 7177"/>
            </a:avLst>
          </a:prstGeom>
          <a:blipFill dpi="0" rotWithShape="0">
            <a:blip r:embed="rId3"/>
            <a:srcRect/>
            <a:stretch>
              <a:fillRect l="-122" t="-17938" r="9" b="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6ED1D2B6-9BFE-2226-5D8C-AE37E38D17B0}"/>
              </a:ext>
            </a:extLst>
          </p:cNvPr>
          <p:cNvSpPr/>
          <p:nvPr/>
        </p:nvSpPr>
        <p:spPr>
          <a:xfrm>
            <a:off x="-6172227" y="3157612"/>
            <a:ext cx="1881225" cy="18812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9191BBCA-7AAE-B020-E8A0-E16F62596B4A}"/>
              </a:ext>
            </a:extLst>
          </p:cNvPr>
          <p:cNvSpPr/>
          <p:nvPr/>
        </p:nvSpPr>
        <p:spPr>
          <a:xfrm>
            <a:off x="-6116385" y="3213454"/>
            <a:ext cx="1786586" cy="1786586"/>
          </a:xfrm>
          <a:prstGeom prst="ellipse">
            <a:avLst/>
          </a:prstGeom>
          <a:blipFill dpi="0"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artisticPhotocopy/>
                      </a14:imgEffect>
                    </a14:imgLayer>
                  </a14:imgProps>
                </a:ext>
              </a:extLst>
            </a:blip>
            <a:srcRect/>
            <a:tile tx="-101600" ty="0" sx="30000" sy="3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am3d="http://schemas.microsoft.com/office/drawing/2017/model3d" Requires="am3d">
          <p:graphicFrame>
            <p:nvGraphicFramePr>
              <p:cNvPr id="3" name="3D-Modell 2" descr="Arktische Eisscholle">
                <a:extLst>
                  <a:ext uri="{FF2B5EF4-FFF2-40B4-BE49-F238E27FC236}">
                    <a16:creationId xmlns:a16="http://schemas.microsoft.com/office/drawing/2014/main" id="{79B4E361-81D2-1999-1979-8D04469F1DA6}"/>
                  </a:ext>
                </a:extLst>
              </p:cNvPr>
              <p:cNvGraphicFramePr>
                <a:graphicFrameLocks noChangeAspect="1"/>
              </p:cNvGraphicFramePr>
              <p:nvPr>
                <p:extLst>
                  <p:ext uri="{D42A27DB-BD31-4B8C-83A1-F6EECF244321}">
                    <p14:modId xmlns:p14="http://schemas.microsoft.com/office/powerpoint/2010/main" val="2074564187"/>
                  </p:ext>
                </p:extLst>
              </p:nvPr>
            </p:nvGraphicFramePr>
            <p:xfrm rot="10800000">
              <a:off x="-233365" y="-3734247"/>
              <a:ext cx="3341943" cy="11758694"/>
            </p:xfrm>
            <a:graphic>
              <a:graphicData uri="http://schemas.microsoft.com/office/drawing/2017/model3d">
                <am3d:model3d r:embed="rId6">
                  <am3d:spPr>
                    <a:xfrm rot="10800000">
                      <a:off x="0" y="0"/>
                      <a:ext cx="3341943" cy="11758694"/>
                    </a:xfrm>
                    <a:prstGeom prst="rect">
                      <a:avLst/>
                    </a:prstGeom>
                  </am3d:spPr>
                  <am3d:camera>
                    <am3d:pos x="0" y="0" z="50797871"/>
                    <am3d:up dx="0" dy="36000000" dz="0"/>
                    <am3d:lookAt x="0" y="0" z="0"/>
                    <am3d:perspective fov="2700000"/>
                  </am3d:camera>
                  <am3d:trans>
                    <am3d:meterPerModelUnit n="1022" d="1000000"/>
                    <am3d:preTrans dx="-79208" dy="-46096" dz="-39302"/>
                    <am3d:scale>
                      <am3d:sx n="1000000" d="1000000"/>
                      <am3d:sy n="1000000" d="1000000"/>
                      <am3d:sz n="1000000" d="1000000"/>
                    </am3d:scale>
                    <am3d:rot ax="-5224770" ay="2250237" az="-5112549"/>
                    <am3d:postTrans dx="0" dy="0" dz="0"/>
                  </am3d:trans>
                  <am3d:raster rName="Office3DRenderer" rVer="16.0.8326">
                    <am3d:blip r:embed="rId7"/>
                  </am3d:raster>
                  <am3d:objViewport viewportSz="1309165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Modell 2" descr="Arktische Eisscholle">
                <a:extLst>
                  <a:ext uri="{FF2B5EF4-FFF2-40B4-BE49-F238E27FC236}">
                    <a16:creationId xmlns:a16="http://schemas.microsoft.com/office/drawing/2014/main" id="{79B4E361-81D2-1999-1979-8D04469F1DA6}"/>
                  </a:ext>
                </a:extLst>
              </p:cNvPr>
              <p:cNvPicPr>
                <a:picLocks noGrp="1" noRot="1" noChangeAspect="1" noMove="1" noResize="1" noEditPoints="1" noAdjustHandles="1" noChangeArrowheads="1" noChangeShapeType="1" noCrop="1"/>
              </p:cNvPicPr>
              <p:nvPr/>
            </p:nvPicPr>
            <p:blipFill>
              <a:blip r:embed="rId7"/>
              <a:stretch>
                <a:fillRect/>
              </a:stretch>
            </p:blipFill>
            <p:spPr>
              <a:xfrm rot="10800000">
                <a:off x="-233365" y="-3734247"/>
                <a:ext cx="3341943" cy="11758694"/>
              </a:xfrm>
              <a:prstGeom prst="rect">
                <a:avLst/>
              </a:prstGeom>
            </p:spPr>
          </p:pic>
        </mc:Fallback>
      </mc:AlternateContent>
      <p:grpSp>
        <p:nvGrpSpPr>
          <p:cNvPr id="4" name="Gruppieren 3">
            <a:extLst>
              <a:ext uri="{FF2B5EF4-FFF2-40B4-BE49-F238E27FC236}">
                <a16:creationId xmlns:a16="http://schemas.microsoft.com/office/drawing/2014/main" id="{E11DA8DC-F646-C6DE-9B51-3B0B07E417DE}"/>
              </a:ext>
            </a:extLst>
          </p:cNvPr>
          <p:cNvGrpSpPr/>
          <p:nvPr/>
        </p:nvGrpSpPr>
        <p:grpSpPr>
          <a:xfrm rot="10800000">
            <a:off x="2545494" y="1873964"/>
            <a:ext cx="419100" cy="1339490"/>
            <a:chOff x="3535680" y="1510390"/>
            <a:chExt cx="419100" cy="1339490"/>
          </a:xfrm>
          <a:solidFill>
            <a:srgbClr val="EB8907"/>
          </a:solidFill>
        </p:grpSpPr>
        <p:sp>
          <p:nvSpPr>
            <p:cNvPr id="5" name="Rechteck 4">
              <a:extLst>
                <a:ext uri="{FF2B5EF4-FFF2-40B4-BE49-F238E27FC236}">
                  <a16:creationId xmlns:a16="http://schemas.microsoft.com/office/drawing/2014/main" id="{7C8F4051-642B-2A20-3311-72C2EB881F54}"/>
                </a:ext>
              </a:extLst>
            </p:cNvPr>
            <p:cNvSpPr/>
            <p:nvPr/>
          </p:nvSpPr>
          <p:spPr>
            <a:xfrm>
              <a:off x="3535680" y="1510390"/>
              <a:ext cx="152400" cy="13394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968754B-B02A-DF87-995B-A4416D6F10DD}"/>
                </a:ext>
              </a:extLst>
            </p:cNvPr>
            <p:cNvSpPr/>
            <p:nvPr/>
          </p:nvSpPr>
          <p:spPr>
            <a:xfrm rot="5400000">
              <a:off x="3669030" y="137704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3A7C8519-F8DD-07BC-FDE9-4519A8C881AD}"/>
                </a:ext>
              </a:extLst>
            </p:cNvPr>
            <p:cNvSpPr/>
            <p:nvPr/>
          </p:nvSpPr>
          <p:spPr>
            <a:xfrm rot="5400000">
              <a:off x="3669030" y="256413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 name="Gruppieren 9">
            <a:extLst>
              <a:ext uri="{FF2B5EF4-FFF2-40B4-BE49-F238E27FC236}">
                <a16:creationId xmlns:a16="http://schemas.microsoft.com/office/drawing/2014/main" id="{396039AF-4438-D333-131C-D354DFA3E3F7}"/>
              </a:ext>
            </a:extLst>
          </p:cNvPr>
          <p:cNvGrpSpPr/>
          <p:nvPr/>
        </p:nvGrpSpPr>
        <p:grpSpPr>
          <a:xfrm>
            <a:off x="29175" y="1875017"/>
            <a:ext cx="419100" cy="1339490"/>
            <a:chOff x="3535680" y="1510390"/>
            <a:chExt cx="419100" cy="1339490"/>
          </a:xfrm>
          <a:solidFill>
            <a:srgbClr val="EB8907"/>
          </a:solidFill>
        </p:grpSpPr>
        <p:sp>
          <p:nvSpPr>
            <p:cNvPr id="12" name="Rechteck 11">
              <a:extLst>
                <a:ext uri="{FF2B5EF4-FFF2-40B4-BE49-F238E27FC236}">
                  <a16:creationId xmlns:a16="http://schemas.microsoft.com/office/drawing/2014/main" id="{FBBA399A-EE7F-96A2-4EF1-93F59E8B9EA0}"/>
                </a:ext>
              </a:extLst>
            </p:cNvPr>
            <p:cNvSpPr/>
            <p:nvPr/>
          </p:nvSpPr>
          <p:spPr>
            <a:xfrm>
              <a:off x="3535680" y="1510390"/>
              <a:ext cx="152400" cy="13394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5CB6BF0-33E2-727D-A133-8CA536435BBF}"/>
                </a:ext>
              </a:extLst>
            </p:cNvPr>
            <p:cNvSpPr/>
            <p:nvPr/>
          </p:nvSpPr>
          <p:spPr>
            <a:xfrm rot="5400000">
              <a:off x="3669030" y="137704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3961181E-FEE6-BDE0-18EE-83CB58D22034}"/>
                </a:ext>
              </a:extLst>
            </p:cNvPr>
            <p:cNvSpPr/>
            <p:nvPr/>
          </p:nvSpPr>
          <p:spPr>
            <a:xfrm rot="5400000">
              <a:off x="3669030" y="256413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8" name="Textfeld 17">
            <a:extLst>
              <a:ext uri="{FF2B5EF4-FFF2-40B4-BE49-F238E27FC236}">
                <a16:creationId xmlns:a16="http://schemas.microsoft.com/office/drawing/2014/main" id="{49835B19-BA14-499B-64E9-E7342DC17CFB}"/>
              </a:ext>
            </a:extLst>
          </p:cNvPr>
          <p:cNvSpPr txBox="1"/>
          <p:nvPr/>
        </p:nvSpPr>
        <p:spPr>
          <a:xfrm>
            <a:off x="3310952" y="1846377"/>
            <a:ext cx="8701849" cy="1569660"/>
          </a:xfrm>
          <a:prstGeom prst="rect">
            <a:avLst/>
          </a:prstGeom>
          <a:noFill/>
        </p:spPr>
        <p:txBody>
          <a:bodyPr wrap="square" rtlCol="0">
            <a:spAutoFit/>
          </a:bodyPr>
          <a:lstStyle/>
          <a:p>
            <a:r>
              <a:rPr lang="de-DE" sz="9600" b="1">
                <a:solidFill>
                  <a:srgbClr val="EB8907"/>
                </a:solidFill>
                <a:effectLst>
                  <a:outerShdw blurRad="50800" dist="114300" dir="2700000" algn="tl" rotWithShape="0">
                    <a:prstClr val="black">
                      <a:alpha val="40000"/>
                    </a:prstClr>
                  </a:outerShdw>
                </a:effectLst>
              </a:rPr>
              <a:t>Diskriminierung</a:t>
            </a:r>
          </a:p>
        </p:txBody>
      </p:sp>
    </p:spTree>
    <p:extLst>
      <p:ext uri="{BB962C8B-B14F-4D97-AF65-F5344CB8AC3E}">
        <p14:creationId xmlns:p14="http://schemas.microsoft.com/office/powerpoint/2010/main" val="1531967489"/>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abgerundete Ecken 12">
            <a:extLst>
              <a:ext uri="{FF2B5EF4-FFF2-40B4-BE49-F238E27FC236}">
                <a16:creationId xmlns:a16="http://schemas.microsoft.com/office/drawing/2014/main" id="{44B85128-8FEE-6825-B0B2-FA9E25A61EC3}"/>
              </a:ext>
            </a:extLst>
          </p:cNvPr>
          <p:cNvSpPr/>
          <p:nvPr/>
        </p:nvSpPr>
        <p:spPr>
          <a:xfrm rot="-60000">
            <a:off x="-3463031" y="-17047972"/>
            <a:ext cx="59284189" cy="24018616"/>
          </a:xfrm>
          <a:prstGeom prst="roundRect">
            <a:avLst>
              <a:gd name="adj" fmla="val 7177"/>
            </a:avLst>
          </a:prstGeom>
          <a:blipFill dpi="0" rotWithShape="0">
            <a:blip r:embed="rId3"/>
            <a:srcRect/>
            <a:stretch>
              <a:fillRect l="-122" t="-17938" r="9" b="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am3d="http://schemas.microsoft.com/office/drawing/2017/model3d" Requires="am3d">
          <p:graphicFrame>
            <p:nvGraphicFramePr>
              <p:cNvPr id="3" name="3D-Modell 2" descr="Arktische Eisscholle">
                <a:extLst>
                  <a:ext uri="{FF2B5EF4-FFF2-40B4-BE49-F238E27FC236}">
                    <a16:creationId xmlns:a16="http://schemas.microsoft.com/office/drawing/2014/main" id="{79B4E361-81D2-1999-1979-8D04469F1DA6}"/>
                  </a:ext>
                </a:extLst>
              </p:cNvPr>
              <p:cNvGraphicFramePr>
                <a:graphicFrameLocks noChangeAspect="1"/>
              </p:cNvGraphicFramePr>
              <p:nvPr>
                <p:extLst>
                  <p:ext uri="{D42A27DB-BD31-4B8C-83A1-F6EECF244321}">
                    <p14:modId xmlns:p14="http://schemas.microsoft.com/office/powerpoint/2010/main" val="819434503"/>
                  </p:ext>
                </p:extLst>
              </p:nvPr>
            </p:nvGraphicFramePr>
            <p:xfrm rot="10800000">
              <a:off x="-784142" y="-15588355"/>
              <a:ext cx="5488413" cy="19616388"/>
            </p:xfrm>
            <a:graphic>
              <a:graphicData uri="http://schemas.microsoft.com/office/drawing/2017/model3d">
                <am3d:model3d r:embed="rId4">
                  <am3d:spPr>
                    <a:xfrm rot="10800000">
                      <a:off x="0" y="0"/>
                      <a:ext cx="5488413" cy="19616388"/>
                    </a:xfrm>
                    <a:prstGeom prst="rect">
                      <a:avLst/>
                    </a:prstGeom>
                  </am3d:spPr>
                  <am3d:camera>
                    <am3d:pos x="0" y="0" z="50797871"/>
                    <am3d:up dx="0" dy="36000000" dz="0"/>
                    <am3d:lookAt x="0" y="0" z="0"/>
                    <am3d:perspective fov="2700000"/>
                  </am3d:camera>
                  <am3d:trans>
                    <am3d:meterPerModelUnit n="1022" d="1000000"/>
                    <am3d:preTrans dx="-79208" dy="-46096" dz="-39302"/>
                    <am3d:scale>
                      <am3d:sx n="1000000" d="1000000"/>
                      <am3d:sy n="1000000" d="1000000"/>
                      <am3d:sz n="1000000" d="1000000"/>
                    </am3d:scale>
                    <am3d:rot ax="-5470911" ay="1218909" az="-5603798"/>
                    <am3d:postTrans dx="0" dy="0" dz="0"/>
                  </am3d:trans>
                  <am3d:raster rName="Office3DRenderer" rVer="16.0.8326">
                    <am3d:blip r:embed="rId5"/>
                  </am3d:raster>
                  <am3d:objViewport viewportSz="213693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Modell 2" descr="Arktische Eisscholle">
                <a:extLst>
                  <a:ext uri="{FF2B5EF4-FFF2-40B4-BE49-F238E27FC236}">
                    <a16:creationId xmlns:a16="http://schemas.microsoft.com/office/drawing/2014/main" id="{79B4E361-81D2-1999-1979-8D04469F1DA6}"/>
                  </a:ext>
                </a:extLst>
              </p:cNvPr>
              <p:cNvPicPr>
                <a:picLocks noGrp="1" noRot="1" noChangeAspect="1" noMove="1" noResize="1" noEditPoints="1" noAdjustHandles="1" noChangeArrowheads="1" noChangeShapeType="1" noCrop="1"/>
              </p:cNvPicPr>
              <p:nvPr/>
            </p:nvPicPr>
            <p:blipFill>
              <a:blip r:embed="rId5"/>
              <a:stretch>
                <a:fillRect/>
              </a:stretch>
            </p:blipFill>
            <p:spPr>
              <a:xfrm rot="10800000">
                <a:off x="-784142" y="-15588355"/>
                <a:ext cx="5488413" cy="19616388"/>
              </a:xfrm>
              <a:prstGeom prst="rect">
                <a:avLst/>
              </a:prstGeom>
            </p:spPr>
          </p:pic>
        </mc:Fallback>
      </mc:AlternateContent>
      <p:grpSp>
        <p:nvGrpSpPr>
          <p:cNvPr id="4" name="Gruppieren 3">
            <a:extLst>
              <a:ext uri="{FF2B5EF4-FFF2-40B4-BE49-F238E27FC236}">
                <a16:creationId xmlns:a16="http://schemas.microsoft.com/office/drawing/2014/main" id="{E11DA8DC-F646-C6DE-9B51-3B0B07E417DE}"/>
              </a:ext>
            </a:extLst>
          </p:cNvPr>
          <p:cNvGrpSpPr/>
          <p:nvPr/>
        </p:nvGrpSpPr>
        <p:grpSpPr>
          <a:xfrm rot="10800000">
            <a:off x="2512515" y="2426326"/>
            <a:ext cx="419100" cy="1339490"/>
            <a:chOff x="3535680" y="1510390"/>
            <a:chExt cx="419100" cy="1339490"/>
          </a:xfrm>
          <a:solidFill>
            <a:schemeClr val="accent6">
              <a:lumMod val="40000"/>
              <a:lumOff val="60000"/>
            </a:schemeClr>
          </a:solidFill>
        </p:grpSpPr>
        <p:sp>
          <p:nvSpPr>
            <p:cNvPr id="5" name="Rechteck 4">
              <a:extLst>
                <a:ext uri="{FF2B5EF4-FFF2-40B4-BE49-F238E27FC236}">
                  <a16:creationId xmlns:a16="http://schemas.microsoft.com/office/drawing/2014/main" id="{7C8F4051-642B-2A20-3311-72C2EB881F54}"/>
                </a:ext>
              </a:extLst>
            </p:cNvPr>
            <p:cNvSpPr/>
            <p:nvPr/>
          </p:nvSpPr>
          <p:spPr>
            <a:xfrm>
              <a:off x="3535680" y="1510390"/>
              <a:ext cx="152400" cy="13394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968754B-B02A-DF87-995B-A4416D6F10DD}"/>
                </a:ext>
              </a:extLst>
            </p:cNvPr>
            <p:cNvSpPr/>
            <p:nvPr/>
          </p:nvSpPr>
          <p:spPr>
            <a:xfrm rot="5400000">
              <a:off x="3669030" y="137704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3A7C8519-F8DD-07BC-FDE9-4519A8C881AD}"/>
                </a:ext>
              </a:extLst>
            </p:cNvPr>
            <p:cNvSpPr/>
            <p:nvPr/>
          </p:nvSpPr>
          <p:spPr>
            <a:xfrm rot="5400000">
              <a:off x="3669030" y="256413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 name="Gruppieren 9">
            <a:extLst>
              <a:ext uri="{FF2B5EF4-FFF2-40B4-BE49-F238E27FC236}">
                <a16:creationId xmlns:a16="http://schemas.microsoft.com/office/drawing/2014/main" id="{396039AF-4438-D333-131C-D354DFA3E3F7}"/>
              </a:ext>
            </a:extLst>
          </p:cNvPr>
          <p:cNvGrpSpPr/>
          <p:nvPr/>
        </p:nvGrpSpPr>
        <p:grpSpPr>
          <a:xfrm>
            <a:off x="521287" y="2426326"/>
            <a:ext cx="419100" cy="1339490"/>
            <a:chOff x="3535680" y="1510390"/>
            <a:chExt cx="419100" cy="1339490"/>
          </a:xfrm>
          <a:solidFill>
            <a:schemeClr val="accent6">
              <a:lumMod val="40000"/>
              <a:lumOff val="60000"/>
            </a:schemeClr>
          </a:solidFill>
        </p:grpSpPr>
        <p:sp>
          <p:nvSpPr>
            <p:cNvPr id="12" name="Rechteck 11">
              <a:extLst>
                <a:ext uri="{FF2B5EF4-FFF2-40B4-BE49-F238E27FC236}">
                  <a16:creationId xmlns:a16="http://schemas.microsoft.com/office/drawing/2014/main" id="{FBBA399A-EE7F-96A2-4EF1-93F59E8B9EA0}"/>
                </a:ext>
              </a:extLst>
            </p:cNvPr>
            <p:cNvSpPr/>
            <p:nvPr/>
          </p:nvSpPr>
          <p:spPr>
            <a:xfrm>
              <a:off x="3535680" y="1510390"/>
              <a:ext cx="152400" cy="13394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5CB6BF0-33E2-727D-A133-8CA536435BBF}"/>
                </a:ext>
              </a:extLst>
            </p:cNvPr>
            <p:cNvSpPr/>
            <p:nvPr/>
          </p:nvSpPr>
          <p:spPr>
            <a:xfrm rot="5400000">
              <a:off x="3669030" y="137704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3961181E-FEE6-BDE0-18EE-83CB58D22034}"/>
                </a:ext>
              </a:extLst>
            </p:cNvPr>
            <p:cNvSpPr/>
            <p:nvPr/>
          </p:nvSpPr>
          <p:spPr>
            <a:xfrm rot="5400000">
              <a:off x="3669030" y="256413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8" name="Textfeld 17">
            <a:extLst>
              <a:ext uri="{FF2B5EF4-FFF2-40B4-BE49-F238E27FC236}">
                <a16:creationId xmlns:a16="http://schemas.microsoft.com/office/drawing/2014/main" id="{49835B19-BA14-499B-64E9-E7342DC17CFB}"/>
              </a:ext>
            </a:extLst>
          </p:cNvPr>
          <p:cNvSpPr txBox="1"/>
          <p:nvPr/>
        </p:nvSpPr>
        <p:spPr>
          <a:xfrm>
            <a:off x="3781389" y="2311241"/>
            <a:ext cx="8701849" cy="1569660"/>
          </a:xfrm>
          <a:prstGeom prst="rect">
            <a:avLst/>
          </a:prstGeom>
          <a:noFill/>
        </p:spPr>
        <p:txBody>
          <a:bodyPr wrap="square" rtlCol="0">
            <a:spAutoFit/>
          </a:bodyPr>
          <a:lstStyle/>
          <a:p>
            <a:r>
              <a:rPr lang="de-DE" sz="9600" b="1">
                <a:solidFill>
                  <a:schemeClr val="accent6">
                    <a:lumMod val="40000"/>
                    <a:lumOff val="60000"/>
                  </a:schemeClr>
                </a:solidFill>
                <a:effectLst>
                  <a:outerShdw blurRad="50800" dist="114300" dir="2700000" algn="tl" rotWithShape="0">
                    <a:prstClr val="black">
                      <a:alpha val="40000"/>
                    </a:prstClr>
                  </a:outerShdw>
                </a:effectLst>
              </a:rPr>
              <a:t>Vorurteile</a:t>
            </a:r>
          </a:p>
        </p:txBody>
      </p:sp>
      <p:sp>
        <p:nvSpPr>
          <p:cNvPr id="20" name="Textfeld 19">
            <a:extLst>
              <a:ext uri="{FF2B5EF4-FFF2-40B4-BE49-F238E27FC236}">
                <a16:creationId xmlns:a16="http://schemas.microsoft.com/office/drawing/2014/main" id="{B0468809-53C8-9D56-860C-68C973AD4BB1}"/>
              </a:ext>
            </a:extLst>
          </p:cNvPr>
          <p:cNvSpPr txBox="1"/>
          <p:nvPr/>
        </p:nvSpPr>
        <p:spPr>
          <a:xfrm rot="21540000">
            <a:off x="-191832" y="10087924"/>
            <a:ext cx="7550144" cy="1862048"/>
          </a:xfrm>
          <a:prstGeom prst="rect">
            <a:avLst/>
          </a:prstGeom>
          <a:noFill/>
        </p:spPr>
        <p:txBody>
          <a:bodyPr wrap="square" rtlCol="0">
            <a:spAutoFit/>
          </a:bodyPr>
          <a:lstStyle/>
          <a:p>
            <a:pPr algn="ctr"/>
            <a:r>
              <a:rPr lang="de-DE" sz="11500" b="1">
                <a:solidFill>
                  <a:schemeClr val="bg1"/>
                </a:solidFill>
              </a:rPr>
              <a:t>Bilder</a:t>
            </a:r>
            <a:endParaRPr lang="de-DE" sz="11500">
              <a:solidFill>
                <a:schemeClr val="bg1"/>
              </a:solidFill>
            </a:endParaRPr>
          </a:p>
        </p:txBody>
      </p:sp>
      <p:sp>
        <p:nvSpPr>
          <p:cNvPr id="21" name="Textfeld 20">
            <a:extLst>
              <a:ext uri="{FF2B5EF4-FFF2-40B4-BE49-F238E27FC236}">
                <a16:creationId xmlns:a16="http://schemas.microsoft.com/office/drawing/2014/main" id="{0EB7584D-9218-45C7-C4A4-D4913106E46C}"/>
              </a:ext>
            </a:extLst>
          </p:cNvPr>
          <p:cNvSpPr txBox="1"/>
          <p:nvPr/>
        </p:nvSpPr>
        <p:spPr>
          <a:xfrm rot="21540000">
            <a:off x="4701706" y="17252852"/>
            <a:ext cx="7775285" cy="1862048"/>
          </a:xfrm>
          <a:prstGeom prst="rect">
            <a:avLst/>
          </a:prstGeom>
          <a:noFill/>
        </p:spPr>
        <p:txBody>
          <a:bodyPr wrap="square" rtlCol="0">
            <a:spAutoFit/>
          </a:bodyPr>
          <a:lstStyle/>
          <a:p>
            <a:pPr algn="ctr"/>
            <a:r>
              <a:rPr lang="de-DE" sz="11500">
                <a:solidFill>
                  <a:schemeClr val="bg1"/>
                </a:solidFill>
              </a:rPr>
              <a:t>Challenge</a:t>
            </a:r>
          </a:p>
        </p:txBody>
      </p:sp>
      <p:sp>
        <p:nvSpPr>
          <p:cNvPr id="17" name="Rechteck 16">
            <a:extLst>
              <a:ext uri="{FF2B5EF4-FFF2-40B4-BE49-F238E27FC236}">
                <a16:creationId xmlns:a16="http://schemas.microsoft.com/office/drawing/2014/main" id="{6D4FFD3A-65A5-84CA-ACFD-C4FAABCF9032}"/>
              </a:ext>
            </a:extLst>
          </p:cNvPr>
          <p:cNvSpPr/>
          <p:nvPr/>
        </p:nvSpPr>
        <p:spPr>
          <a:xfrm rot="21540000">
            <a:off x="-183077" y="7524220"/>
            <a:ext cx="12672693" cy="95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835DB8C2-3B78-FF29-1C70-22A4811513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540000">
            <a:off x="214579" y="8020901"/>
            <a:ext cx="1999454" cy="414470"/>
          </a:xfrm>
          <a:prstGeom prst="rect">
            <a:avLst/>
          </a:prstGeom>
        </p:spPr>
      </p:pic>
    </p:spTree>
    <p:extLst>
      <p:ext uri="{BB962C8B-B14F-4D97-AF65-F5344CB8AC3E}">
        <p14:creationId xmlns:p14="http://schemas.microsoft.com/office/powerpoint/2010/main" val="3103008232"/>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abgerundete Ecken 12">
            <a:extLst>
              <a:ext uri="{FF2B5EF4-FFF2-40B4-BE49-F238E27FC236}">
                <a16:creationId xmlns:a16="http://schemas.microsoft.com/office/drawing/2014/main" id="{44B85128-8FEE-6825-B0B2-FA9E25A61EC3}"/>
              </a:ext>
            </a:extLst>
          </p:cNvPr>
          <p:cNvSpPr/>
          <p:nvPr/>
        </p:nvSpPr>
        <p:spPr>
          <a:xfrm rot="-60000">
            <a:off x="-3463031" y="-17047972"/>
            <a:ext cx="59284189" cy="24018616"/>
          </a:xfrm>
          <a:prstGeom prst="roundRect">
            <a:avLst>
              <a:gd name="adj" fmla="val 7177"/>
            </a:avLst>
          </a:prstGeom>
          <a:blipFill dpi="0" rotWithShape="0">
            <a:blip r:embed="rId3"/>
            <a:srcRect/>
            <a:stretch>
              <a:fillRect l="-122" t="-17938" r="9" b="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mc:Choice xmlns:am3d="http://schemas.microsoft.com/office/drawing/2017/model3d" Requires="am3d">
          <p:graphicFrame>
            <p:nvGraphicFramePr>
              <p:cNvPr id="3" name="3D-Modell 2" descr="Arktische Eisscholle">
                <a:extLst>
                  <a:ext uri="{FF2B5EF4-FFF2-40B4-BE49-F238E27FC236}">
                    <a16:creationId xmlns:a16="http://schemas.microsoft.com/office/drawing/2014/main" id="{79B4E361-81D2-1999-1979-8D04469F1DA6}"/>
                  </a:ext>
                </a:extLst>
              </p:cNvPr>
              <p:cNvGraphicFramePr>
                <a:graphicFrameLocks noChangeAspect="1"/>
              </p:cNvGraphicFramePr>
              <p:nvPr>
                <p:extLst>
                  <p:ext uri="{D42A27DB-BD31-4B8C-83A1-F6EECF244321}">
                    <p14:modId xmlns:p14="http://schemas.microsoft.com/office/powerpoint/2010/main" val="4146039302"/>
                  </p:ext>
                </p:extLst>
              </p:nvPr>
            </p:nvGraphicFramePr>
            <p:xfrm rot="10800000">
              <a:off x="-784142" y="-32047555"/>
              <a:ext cx="5488413" cy="19616388"/>
            </p:xfrm>
            <a:graphic>
              <a:graphicData uri="http://schemas.microsoft.com/office/drawing/2017/model3d">
                <am3d:model3d r:embed="rId4">
                  <am3d:spPr>
                    <a:xfrm rot="10800000">
                      <a:off x="0" y="0"/>
                      <a:ext cx="5488413" cy="19616388"/>
                    </a:xfrm>
                    <a:prstGeom prst="rect">
                      <a:avLst/>
                    </a:prstGeom>
                  </am3d:spPr>
                  <am3d:camera>
                    <am3d:pos x="0" y="0" z="50797871"/>
                    <am3d:up dx="0" dy="36000000" dz="0"/>
                    <am3d:lookAt x="0" y="0" z="0"/>
                    <am3d:perspective fov="2700000"/>
                  </am3d:camera>
                  <am3d:trans>
                    <am3d:meterPerModelUnit n="1022" d="1000000"/>
                    <am3d:preTrans dx="-79208" dy="-46096" dz="-39302"/>
                    <am3d:scale>
                      <am3d:sx n="1000000" d="1000000"/>
                      <am3d:sy n="1000000" d="1000000"/>
                      <am3d:sz n="1000000" d="1000000"/>
                    </am3d:scale>
                    <am3d:rot ax="-5470911" ay="1218909" az="-5603798"/>
                    <am3d:postTrans dx="0" dy="0" dz="0"/>
                  </am3d:trans>
                  <am3d:raster rName="Office3DRenderer" rVer="16.0.8326">
                    <am3d:blip r:embed="rId5"/>
                  </am3d:raster>
                  <am3d:objViewport viewportSz="213693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Modell 2" descr="Arktische Eisscholle">
                <a:extLst>
                  <a:ext uri="{FF2B5EF4-FFF2-40B4-BE49-F238E27FC236}">
                    <a16:creationId xmlns:a16="http://schemas.microsoft.com/office/drawing/2014/main" id="{79B4E361-81D2-1999-1979-8D04469F1DA6}"/>
                  </a:ext>
                </a:extLst>
              </p:cNvPr>
              <p:cNvPicPr>
                <a:picLocks noGrp="1" noRot="1" noChangeAspect="1" noMove="1" noResize="1" noEditPoints="1" noAdjustHandles="1" noChangeArrowheads="1" noChangeShapeType="1" noCrop="1"/>
              </p:cNvPicPr>
              <p:nvPr/>
            </p:nvPicPr>
            <p:blipFill>
              <a:blip r:embed="rId5"/>
              <a:stretch>
                <a:fillRect/>
              </a:stretch>
            </p:blipFill>
            <p:spPr>
              <a:xfrm rot="10800000">
                <a:off x="-784142" y="-32047555"/>
                <a:ext cx="5488413" cy="19616388"/>
              </a:xfrm>
              <a:prstGeom prst="rect">
                <a:avLst/>
              </a:prstGeom>
            </p:spPr>
          </p:pic>
        </mc:Fallback>
      </mc:AlternateContent>
      <p:grpSp>
        <p:nvGrpSpPr>
          <p:cNvPr id="4" name="Gruppieren 3">
            <a:extLst>
              <a:ext uri="{FF2B5EF4-FFF2-40B4-BE49-F238E27FC236}">
                <a16:creationId xmlns:a16="http://schemas.microsoft.com/office/drawing/2014/main" id="{E11DA8DC-F646-C6DE-9B51-3B0B07E417DE}"/>
              </a:ext>
            </a:extLst>
          </p:cNvPr>
          <p:cNvGrpSpPr/>
          <p:nvPr/>
        </p:nvGrpSpPr>
        <p:grpSpPr>
          <a:xfrm rot="10800000">
            <a:off x="2512515" y="-19900274"/>
            <a:ext cx="419100" cy="1339490"/>
            <a:chOff x="3535680" y="1510390"/>
            <a:chExt cx="419100" cy="1339490"/>
          </a:xfrm>
          <a:solidFill>
            <a:schemeClr val="accent6">
              <a:lumMod val="40000"/>
              <a:lumOff val="60000"/>
            </a:schemeClr>
          </a:solidFill>
        </p:grpSpPr>
        <p:sp>
          <p:nvSpPr>
            <p:cNvPr id="5" name="Rechteck 4">
              <a:extLst>
                <a:ext uri="{FF2B5EF4-FFF2-40B4-BE49-F238E27FC236}">
                  <a16:creationId xmlns:a16="http://schemas.microsoft.com/office/drawing/2014/main" id="{7C8F4051-642B-2A20-3311-72C2EB881F54}"/>
                </a:ext>
              </a:extLst>
            </p:cNvPr>
            <p:cNvSpPr/>
            <p:nvPr/>
          </p:nvSpPr>
          <p:spPr>
            <a:xfrm>
              <a:off x="3535680" y="1510390"/>
              <a:ext cx="152400" cy="13394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968754B-B02A-DF87-995B-A4416D6F10DD}"/>
                </a:ext>
              </a:extLst>
            </p:cNvPr>
            <p:cNvSpPr/>
            <p:nvPr/>
          </p:nvSpPr>
          <p:spPr>
            <a:xfrm rot="5400000">
              <a:off x="3669030" y="137704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3A7C8519-F8DD-07BC-FDE9-4519A8C881AD}"/>
                </a:ext>
              </a:extLst>
            </p:cNvPr>
            <p:cNvSpPr/>
            <p:nvPr/>
          </p:nvSpPr>
          <p:spPr>
            <a:xfrm rot="5400000">
              <a:off x="3669030" y="256413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 name="Gruppieren 9">
            <a:extLst>
              <a:ext uri="{FF2B5EF4-FFF2-40B4-BE49-F238E27FC236}">
                <a16:creationId xmlns:a16="http://schemas.microsoft.com/office/drawing/2014/main" id="{396039AF-4438-D333-131C-D354DFA3E3F7}"/>
              </a:ext>
            </a:extLst>
          </p:cNvPr>
          <p:cNvGrpSpPr/>
          <p:nvPr/>
        </p:nvGrpSpPr>
        <p:grpSpPr>
          <a:xfrm>
            <a:off x="521287" y="-19900274"/>
            <a:ext cx="419100" cy="1339490"/>
            <a:chOff x="3535680" y="1510390"/>
            <a:chExt cx="419100" cy="1339490"/>
          </a:xfrm>
          <a:solidFill>
            <a:schemeClr val="accent6">
              <a:lumMod val="40000"/>
              <a:lumOff val="60000"/>
            </a:schemeClr>
          </a:solidFill>
        </p:grpSpPr>
        <p:sp>
          <p:nvSpPr>
            <p:cNvPr id="12" name="Rechteck 11">
              <a:extLst>
                <a:ext uri="{FF2B5EF4-FFF2-40B4-BE49-F238E27FC236}">
                  <a16:creationId xmlns:a16="http://schemas.microsoft.com/office/drawing/2014/main" id="{FBBA399A-EE7F-96A2-4EF1-93F59E8B9EA0}"/>
                </a:ext>
              </a:extLst>
            </p:cNvPr>
            <p:cNvSpPr/>
            <p:nvPr/>
          </p:nvSpPr>
          <p:spPr>
            <a:xfrm>
              <a:off x="3535680" y="1510390"/>
              <a:ext cx="152400" cy="13394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5CB6BF0-33E2-727D-A133-8CA536435BBF}"/>
                </a:ext>
              </a:extLst>
            </p:cNvPr>
            <p:cNvSpPr/>
            <p:nvPr/>
          </p:nvSpPr>
          <p:spPr>
            <a:xfrm rot="5400000">
              <a:off x="3669030" y="137704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3961181E-FEE6-BDE0-18EE-83CB58D22034}"/>
                </a:ext>
              </a:extLst>
            </p:cNvPr>
            <p:cNvSpPr/>
            <p:nvPr/>
          </p:nvSpPr>
          <p:spPr>
            <a:xfrm rot="5400000">
              <a:off x="3669030" y="2564130"/>
              <a:ext cx="152400" cy="419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8" name="Textfeld 17">
            <a:extLst>
              <a:ext uri="{FF2B5EF4-FFF2-40B4-BE49-F238E27FC236}">
                <a16:creationId xmlns:a16="http://schemas.microsoft.com/office/drawing/2014/main" id="{49835B19-BA14-499B-64E9-E7342DC17CFB}"/>
              </a:ext>
            </a:extLst>
          </p:cNvPr>
          <p:cNvSpPr txBox="1"/>
          <p:nvPr/>
        </p:nvSpPr>
        <p:spPr>
          <a:xfrm>
            <a:off x="3781389" y="-20015359"/>
            <a:ext cx="8701849" cy="1569660"/>
          </a:xfrm>
          <a:prstGeom prst="rect">
            <a:avLst/>
          </a:prstGeom>
          <a:noFill/>
        </p:spPr>
        <p:txBody>
          <a:bodyPr wrap="square" rtlCol="0">
            <a:spAutoFit/>
          </a:bodyPr>
          <a:lstStyle/>
          <a:p>
            <a:r>
              <a:rPr lang="de-DE" sz="9600" b="1">
                <a:solidFill>
                  <a:schemeClr val="accent6">
                    <a:lumMod val="40000"/>
                    <a:lumOff val="60000"/>
                  </a:schemeClr>
                </a:solidFill>
                <a:effectLst>
                  <a:outerShdw blurRad="50800" dist="114300" dir="2700000" algn="tl" rotWithShape="0">
                    <a:prstClr val="black">
                      <a:alpha val="40000"/>
                    </a:prstClr>
                  </a:outerShdw>
                </a:effectLst>
              </a:rPr>
              <a:t>Vorurteile</a:t>
            </a:r>
          </a:p>
        </p:txBody>
      </p:sp>
      <p:sp>
        <p:nvSpPr>
          <p:cNvPr id="2" name="Rechteck 1">
            <a:extLst>
              <a:ext uri="{FF2B5EF4-FFF2-40B4-BE49-F238E27FC236}">
                <a16:creationId xmlns:a16="http://schemas.microsoft.com/office/drawing/2014/main" id="{17C313B6-5B66-DCE3-6F8C-F8906261BF42}"/>
              </a:ext>
            </a:extLst>
          </p:cNvPr>
          <p:cNvSpPr/>
          <p:nvPr/>
        </p:nvSpPr>
        <p:spPr>
          <a:xfrm rot="21540000">
            <a:off x="-183078" y="6066498"/>
            <a:ext cx="12672693" cy="95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3B9179EE-02BE-7196-8271-09876FC7E3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8" name="Textfeld 7">
            <a:extLst>
              <a:ext uri="{FF2B5EF4-FFF2-40B4-BE49-F238E27FC236}">
                <a16:creationId xmlns:a16="http://schemas.microsoft.com/office/drawing/2014/main" id="{D6C48E64-E51E-04A2-B328-9C02CF2539EC}"/>
              </a:ext>
            </a:extLst>
          </p:cNvPr>
          <p:cNvSpPr txBox="1"/>
          <p:nvPr/>
        </p:nvSpPr>
        <p:spPr>
          <a:xfrm rot="-60000">
            <a:off x="-191751" y="1804704"/>
            <a:ext cx="6486577" cy="1862048"/>
          </a:xfrm>
          <a:prstGeom prst="rect">
            <a:avLst/>
          </a:prstGeom>
          <a:noFill/>
        </p:spPr>
        <p:txBody>
          <a:bodyPr wrap="square" rtlCol="0">
            <a:spAutoFit/>
          </a:bodyPr>
          <a:lstStyle/>
          <a:p>
            <a:pPr algn="ctr"/>
            <a:r>
              <a:rPr lang="de-DE" sz="11500" b="1" dirty="0">
                <a:solidFill>
                  <a:schemeClr val="bg1"/>
                </a:solidFill>
              </a:rPr>
              <a:t>Bilder</a:t>
            </a:r>
            <a:endParaRPr lang="de-DE" sz="11500" dirty="0">
              <a:solidFill>
                <a:schemeClr val="bg1"/>
              </a:solidFill>
            </a:endParaRPr>
          </a:p>
        </p:txBody>
      </p:sp>
      <p:sp>
        <p:nvSpPr>
          <p:cNvPr id="11" name="Textfeld 10">
            <a:extLst>
              <a:ext uri="{FF2B5EF4-FFF2-40B4-BE49-F238E27FC236}">
                <a16:creationId xmlns:a16="http://schemas.microsoft.com/office/drawing/2014/main" id="{85AFA47D-0A7E-1328-FAE5-6032919A8515}"/>
              </a:ext>
            </a:extLst>
          </p:cNvPr>
          <p:cNvSpPr txBox="1"/>
          <p:nvPr/>
        </p:nvSpPr>
        <p:spPr>
          <a:xfrm rot="21540000">
            <a:off x="4462810" y="1710126"/>
            <a:ext cx="8014201" cy="1862048"/>
          </a:xfrm>
          <a:prstGeom prst="rect">
            <a:avLst/>
          </a:prstGeom>
          <a:noFill/>
        </p:spPr>
        <p:txBody>
          <a:bodyPr wrap="square" rtlCol="0">
            <a:spAutoFit/>
          </a:bodyPr>
          <a:lstStyle/>
          <a:p>
            <a:pPr algn="ctr"/>
            <a:r>
              <a:rPr lang="de-DE" sz="11500" dirty="0">
                <a:solidFill>
                  <a:schemeClr val="bg1"/>
                </a:solidFill>
              </a:rPr>
              <a:t>Challenge</a:t>
            </a:r>
          </a:p>
        </p:txBody>
      </p:sp>
    </p:spTree>
    <p:extLst>
      <p:ext uri="{BB962C8B-B14F-4D97-AF65-F5344CB8AC3E}">
        <p14:creationId xmlns:p14="http://schemas.microsoft.com/office/powerpoint/2010/main" val="4204828510"/>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7C2C9A0-4921-D513-B694-DE6374C38318}"/>
              </a:ext>
            </a:extLst>
          </p:cNvPr>
          <p:cNvSpPr txBox="1"/>
          <p:nvPr/>
        </p:nvSpPr>
        <p:spPr>
          <a:xfrm>
            <a:off x="-12192000" y="5039832"/>
            <a:ext cx="12192000" cy="1015663"/>
          </a:xfrm>
          <a:prstGeom prst="rect">
            <a:avLst/>
          </a:prstGeom>
          <a:noFill/>
        </p:spPr>
        <p:txBody>
          <a:bodyPr wrap="square" rtlCol="0">
            <a:spAutoFit/>
          </a:bodyPr>
          <a:lstStyle/>
          <a:p>
            <a:pPr algn="ctr"/>
            <a:r>
              <a:rPr lang="de-DE" sz="6000" b="1"/>
              <a:t>Rollen</a:t>
            </a:r>
            <a:r>
              <a:rPr lang="de-DE" sz="6000"/>
              <a:t>klärung</a:t>
            </a:r>
          </a:p>
        </p:txBody>
      </p:sp>
      <p:sp>
        <p:nvSpPr>
          <p:cNvPr id="4" name="Ellipse 3">
            <a:extLst>
              <a:ext uri="{FF2B5EF4-FFF2-40B4-BE49-F238E27FC236}">
                <a16:creationId xmlns:a16="http://schemas.microsoft.com/office/drawing/2014/main" id="{7ABEDE28-0F37-B340-E21C-DBCABA96CE19}"/>
              </a:ext>
            </a:extLst>
          </p:cNvPr>
          <p:cNvSpPr/>
          <p:nvPr/>
        </p:nvSpPr>
        <p:spPr>
          <a:xfrm>
            <a:off x="-7979556" y="-1626500"/>
            <a:ext cx="6684156" cy="66841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7050039"/>
      </p:ext>
    </p:extLst>
  </p:cSld>
  <p:clrMapOvr>
    <a:masterClrMapping/>
  </p:clrMapOvr>
  <p:transition advClick="0" advTm="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hrift, Screenshot, weiß enthält.&#10;&#10;Automatisch generierte Beschreibung">
            <a:extLst>
              <a:ext uri="{FF2B5EF4-FFF2-40B4-BE49-F238E27FC236}">
                <a16:creationId xmlns:a16="http://schemas.microsoft.com/office/drawing/2014/main" id="{C596C36B-696E-74D0-8DB7-21D458072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67" y="2107422"/>
            <a:ext cx="8903266" cy="2643157"/>
          </a:xfrm>
          <a:prstGeom prst="rect">
            <a:avLst/>
          </a:prstGeom>
        </p:spPr>
      </p:pic>
    </p:spTree>
    <p:extLst>
      <p:ext uri="{BB962C8B-B14F-4D97-AF65-F5344CB8AC3E}">
        <p14:creationId xmlns:p14="http://schemas.microsoft.com/office/powerpoint/2010/main" val="34717538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69C6D74-46C7-FD58-2FA4-CE9B67C799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93812" y="520699"/>
            <a:ext cx="6204375" cy="5816602"/>
          </a:xfrm>
          <a:prstGeom prst="rect">
            <a:avLst/>
          </a:prstGeom>
        </p:spPr>
      </p:pic>
    </p:spTree>
    <p:extLst>
      <p:ext uri="{BB962C8B-B14F-4D97-AF65-F5344CB8AC3E}">
        <p14:creationId xmlns:p14="http://schemas.microsoft.com/office/powerpoint/2010/main" val="47595382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69C6D74-46C7-FD58-2FA4-CE9B67C799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7940" y="520699"/>
            <a:ext cx="5492898" cy="5729789"/>
          </a:xfrm>
          <a:prstGeom prst="rect">
            <a:avLst/>
          </a:prstGeom>
        </p:spPr>
      </p:pic>
    </p:spTree>
    <p:extLst>
      <p:ext uri="{BB962C8B-B14F-4D97-AF65-F5344CB8AC3E}">
        <p14:creationId xmlns:p14="http://schemas.microsoft.com/office/powerpoint/2010/main" val="83215014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BE0D-10AB-6CD7-6113-9C79A2036A29}"/>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964162A1-70F9-6199-2FA0-A3908D5376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3549" y="855566"/>
            <a:ext cx="8724902" cy="5146866"/>
          </a:xfrm>
          <a:prstGeom prst="rect">
            <a:avLst/>
          </a:prstGeom>
        </p:spPr>
      </p:pic>
    </p:spTree>
    <p:extLst>
      <p:ext uri="{BB962C8B-B14F-4D97-AF65-F5344CB8AC3E}">
        <p14:creationId xmlns:p14="http://schemas.microsoft.com/office/powerpoint/2010/main" val="35485730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48181-8B2C-B74D-26D3-D6DD03A4EAD1}"/>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CF95D424-ED40-DE04-F7BD-1E2837DED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68479" y="522190"/>
            <a:ext cx="7855041" cy="5813618"/>
          </a:xfrm>
          <a:prstGeom prst="rect">
            <a:avLst/>
          </a:prstGeom>
        </p:spPr>
      </p:pic>
    </p:spTree>
    <p:extLst>
      <p:ext uri="{BB962C8B-B14F-4D97-AF65-F5344CB8AC3E}">
        <p14:creationId xmlns:p14="http://schemas.microsoft.com/office/powerpoint/2010/main" val="97098373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ED5CD-51C7-99E6-8A9F-BA1915D7A11B}"/>
            </a:ext>
          </a:extLst>
        </p:cNvPr>
        <p:cNvGrpSpPr/>
        <p:nvPr/>
      </p:nvGrpSpPr>
      <p:grpSpPr>
        <a:xfrm>
          <a:off x="0" y="0"/>
          <a:ext cx="0" cy="0"/>
          <a:chOff x="0" y="0"/>
          <a:chExt cx="0" cy="0"/>
        </a:xfrm>
      </p:grpSpPr>
      <p:pic>
        <p:nvPicPr>
          <p:cNvPr id="5" name="Grafik 4" descr="Orangefarbenes Megafon">
            <a:extLst>
              <a:ext uri="{FF2B5EF4-FFF2-40B4-BE49-F238E27FC236}">
                <a16:creationId xmlns:a16="http://schemas.microsoft.com/office/drawing/2014/main" id="{F398C283-D548-CCBE-F442-9BF377A391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033" y="432581"/>
            <a:ext cx="10653934" cy="5992836"/>
          </a:xfrm>
          <a:prstGeom prst="rect">
            <a:avLst/>
          </a:prstGeom>
        </p:spPr>
      </p:pic>
      <p:sp>
        <p:nvSpPr>
          <p:cNvPr id="2" name="Textfeld 1">
            <a:extLst>
              <a:ext uri="{FF2B5EF4-FFF2-40B4-BE49-F238E27FC236}">
                <a16:creationId xmlns:a16="http://schemas.microsoft.com/office/drawing/2014/main" id="{2BC66355-D511-8717-D285-53C37457CBBD}"/>
              </a:ext>
            </a:extLst>
          </p:cNvPr>
          <p:cNvSpPr txBox="1"/>
          <p:nvPr/>
        </p:nvSpPr>
        <p:spPr>
          <a:xfrm>
            <a:off x="1050386" y="5101978"/>
            <a:ext cx="730582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dirty="0">
                <a:ln>
                  <a:noFill/>
                </a:ln>
                <a:solidFill>
                  <a:schemeClr val="bg1"/>
                </a:solidFill>
                <a:effectLst/>
                <a:uLnTx/>
                <a:uFillTx/>
                <a:latin typeface="Titillium Web black" panose="00000A00000000000000" pitchFamily="2" charset="0"/>
                <a:ea typeface="+mn-ea"/>
                <a:cs typeface="+mn-cs"/>
              </a:rPr>
              <a:t>Zwischenfazit?</a:t>
            </a:r>
            <a:endParaRPr kumimoji="0" lang="de-DE" sz="1050" b="0" i="0" u="none" strike="noStrike" kern="1200" cap="none" spc="0" normalizeH="0" baseline="0" noProof="0" dirty="0">
              <a:ln>
                <a:noFill/>
              </a:ln>
              <a:solidFill>
                <a:schemeClr val="bg1"/>
              </a:solidFill>
              <a:effectLst/>
              <a:uLnTx/>
              <a:uFillTx/>
              <a:latin typeface="Titillium Web black" panose="00000A00000000000000" pitchFamily="2" charset="0"/>
              <a:ea typeface="+mn-ea"/>
              <a:cs typeface="+mn-cs"/>
            </a:endParaRPr>
          </a:p>
        </p:txBody>
      </p:sp>
    </p:spTree>
    <p:extLst>
      <p:ext uri="{BB962C8B-B14F-4D97-AF65-F5344CB8AC3E}">
        <p14:creationId xmlns:p14="http://schemas.microsoft.com/office/powerpoint/2010/main" val="204208873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F9380-4146-DB98-E124-E48DBC16B303}"/>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C9FD5737-1F40-18C6-4036-0D6B5377BBB1}"/>
              </a:ext>
            </a:extLst>
          </p:cNvPr>
          <p:cNvSpPr txBox="1"/>
          <p:nvPr/>
        </p:nvSpPr>
        <p:spPr>
          <a:xfrm>
            <a:off x="0" y="1733550"/>
            <a:ext cx="12192000"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600" b="0" i="0" u="none" strike="noStrike" kern="1200" cap="none" spc="0" normalizeH="0" baseline="0" noProof="0" dirty="0">
                <a:ln>
                  <a:noFill/>
                </a:ln>
                <a:solidFill>
                  <a:prstClr val="black"/>
                </a:solidFill>
                <a:effectLst/>
                <a:uLnTx/>
                <a:uFillTx/>
                <a:latin typeface="Titillium Web black" panose="00000A00000000000000" pitchFamily="2" charset="0"/>
                <a:ea typeface="+mn-ea"/>
                <a:cs typeface="+mn-cs"/>
              </a:rPr>
              <a:t>Warum?</a:t>
            </a:r>
            <a:endParaRPr kumimoji="0" lang="de-DE" sz="1800" b="0" i="0" u="none" strike="noStrike" kern="1200" cap="none" spc="0" normalizeH="0" baseline="0" noProof="0" dirty="0">
              <a:ln>
                <a:noFill/>
              </a:ln>
              <a:solidFill>
                <a:prstClr val="black"/>
              </a:solidFill>
              <a:effectLst/>
              <a:uLnTx/>
              <a:uFillTx/>
              <a:latin typeface="Titillium Web black" panose="00000A00000000000000" pitchFamily="2" charset="0"/>
              <a:ea typeface="+mn-ea"/>
              <a:cs typeface="+mn-cs"/>
            </a:endParaRPr>
          </a:p>
        </p:txBody>
      </p:sp>
    </p:spTree>
    <p:extLst>
      <p:ext uri="{BB962C8B-B14F-4D97-AF65-F5344CB8AC3E}">
        <p14:creationId xmlns:p14="http://schemas.microsoft.com/office/powerpoint/2010/main" val="41952109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A33D29BF-FD37-A8A3-AC0A-2B23B6C56980}"/>
              </a:ext>
            </a:extLst>
          </p:cNvPr>
          <p:cNvSpPr/>
          <p:nvPr/>
        </p:nvSpPr>
        <p:spPr>
          <a:xfrm>
            <a:off x="302280" y="294990"/>
            <a:ext cx="5498513" cy="5498513"/>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Gleichschenkliges Dreieck 16">
            <a:extLst>
              <a:ext uri="{FF2B5EF4-FFF2-40B4-BE49-F238E27FC236}">
                <a16:creationId xmlns:a16="http://schemas.microsoft.com/office/drawing/2014/main" id="{1EFF8642-5404-C70E-5DAE-CCF3722CCFEE}"/>
              </a:ext>
            </a:extLst>
          </p:cNvPr>
          <p:cNvSpPr/>
          <p:nvPr/>
        </p:nvSpPr>
        <p:spPr>
          <a:xfrm>
            <a:off x="1167261" y="1494735"/>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Gleichschenkliges Dreieck 18">
            <a:extLst>
              <a:ext uri="{FF2B5EF4-FFF2-40B4-BE49-F238E27FC236}">
                <a16:creationId xmlns:a16="http://schemas.microsoft.com/office/drawing/2014/main" id="{46C96A40-74E9-AA4B-69D3-0A21C6C6EB21}"/>
              </a:ext>
            </a:extLst>
          </p:cNvPr>
          <p:cNvSpPr/>
          <p:nvPr/>
        </p:nvSpPr>
        <p:spPr>
          <a:xfrm>
            <a:off x="2246091" y="2233300"/>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Gleichschenkliges Dreieck 19">
            <a:extLst>
              <a:ext uri="{FF2B5EF4-FFF2-40B4-BE49-F238E27FC236}">
                <a16:creationId xmlns:a16="http://schemas.microsoft.com/office/drawing/2014/main" id="{FB755433-5756-CE7F-DF2E-DBC09DC8E949}"/>
              </a:ext>
            </a:extLst>
          </p:cNvPr>
          <p:cNvSpPr/>
          <p:nvPr/>
        </p:nvSpPr>
        <p:spPr>
          <a:xfrm>
            <a:off x="940387" y="3101576"/>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a:extLst>
              <a:ext uri="{FF2B5EF4-FFF2-40B4-BE49-F238E27FC236}">
                <a16:creationId xmlns:a16="http://schemas.microsoft.com/office/drawing/2014/main" id="{37A74F54-CD0E-7428-4C34-4CC200C49CD7}"/>
              </a:ext>
            </a:extLst>
          </p:cNvPr>
          <p:cNvSpPr/>
          <p:nvPr/>
        </p:nvSpPr>
        <p:spPr>
          <a:xfrm>
            <a:off x="2024765" y="4242188"/>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leichschenkliges Dreieck 21">
            <a:extLst>
              <a:ext uri="{FF2B5EF4-FFF2-40B4-BE49-F238E27FC236}">
                <a16:creationId xmlns:a16="http://schemas.microsoft.com/office/drawing/2014/main" id="{3C564099-5F67-C689-255F-CD26BAA5D944}"/>
              </a:ext>
            </a:extLst>
          </p:cNvPr>
          <p:cNvSpPr/>
          <p:nvPr/>
        </p:nvSpPr>
        <p:spPr>
          <a:xfrm>
            <a:off x="2852768" y="876361"/>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leichschenkliges Dreieck 22">
            <a:extLst>
              <a:ext uri="{FF2B5EF4-FFF2-40B4-BE49-F238E27FC236}">
                <a16:creationId xmlns:a16="http://schemas.microsoft.com/office/drawing/2014/main" id="{AB66AF6E-06AE-2326-B7E3-1211C3B6F77A}"/>
              </a:ext>
            </a:extLst>
          </p:cNvPr>
          <p:cNvSpPr/>
          <p:nvPr/>
        </p:nvSpPr>
        <p:spPr>
          <a:xfrm>
            <a:off x="4261429" y="3605270"/>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Gleichschenkliges Dreieck 23">
            <a:extLst>
              <a:ext uri="{FF2B5EF4-FFF2-40B4-BE49-F238E27FC236}">
                <a16:creationId xmlns:a16="http://schemas.microsoft.com/office/drawing/2014/main" id="{DB42DC7F-E608-AFAD-0FFD-08B90783EE1C}"/>
              </a:ext>
            </a:extLst>
          </p:cNvPr>
          <p:cNvSpPr/>
          <p:nvPr/>
        </p:nvSpPr>
        <p:spPr>
          <a:xfrm>
            <a:off x="4318539" y="1921463"/>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Gleichschenkliges Dreieck 24">
            <a:extLst>
              <a:ext uri="{FF2B5EF4-FFF2-40B4-BE49-F238E27FC236}">
                <a16:creationId xmlns:a16="http://schemas.microsoft.com/office/drawing/2014/main" id="{FFEFDA80-D14B-1C2C-B75A-7B3D05B285D9}"/>
              </a:ext>
            </a:extLst>
          </p:cNvPr>
          <p:cNvSpPr/>
          <p:nvPr/>
        </p:nvSpPr>
        <p:spPr>
          <a:xfrm>
            <a:off x="3100839" y="3333372"/>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Gleichschenkliges Dreieck 25">
            <a:extLst>
              <a:ext uri="{FF2B5EF4-FFF2-40B4-BE49-F238E27FC236}">
                <a16:creationId xmlns:a16="http://schemas.microsoft.com/office/drawing/2014/main" id="{DB0C09E2-44A8-B123-C3F8-96C980604E91}"/>
              </a:ext>
            </a:extLst>
          </p:cNvPr>
          <p:cNvSpPr/>
          <p:nvPr/>
        </p:nvSpPr>
        <p:spPr>
          <a:xfrm>
            <a:off x="3378666" y="4563437"/>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12A3FCBD-7E9B-A288-E339-9B3525DA04FC}"/>
              </a:ext>
            </a:extLst>
          </p:cNvPr>
          <p:cNvSpPr/>
          <p:nvPr/>
        </p:nvSpPr>
        <p:spPr>
          <a:xfrm>
            <a:off x="13822558" y="-3398479"/>
            <a:ext cx="2680640" cy="26806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5F2488B9-6696-14DE-2233-793F76557C4B}"/>
              </a:ext>
            </a:extLst>
          </p:cNvPr>
          <p:cNvSpPr/>
          <p:nvPr/>
        </p:nvSpPr>
        <p:spPr>
          <a:xfrm>
            <a:off x="18559679" y="922595"/>
            <a:ext cx="2680640" cy="26806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6D90B39C-8A5F-8B52-7741-75746FF78756}"/>
              </a:ext>
            </a:extLst>
          </p:cNvPr>
          <p:cNvSpPr/>
          <p:nvPr/>
        </p:nvSpPr>
        <p:spPr>
          <a:xfrm>
            <a:off x="13836076" y="4532763"/>
            <a:ext cx="2680640" cy="26806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6836276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A33D29BF-FD37-A8A3-AC0A-2B23B6C56980}"/>
              </a:ext>
            </a:extLst>
          </p:cNvPr>
          <p:cNvSpPr/>
          <p:nvPr/>
        </p:nvSpPr>
        <p:spPr>
          <a:xfrm>
            <a:off x="-7111481" y="-2316921"/>
            <a:ext cx="13487720" cy="13487724"/>
          </a:xfrm>
          <a:prstGeom prst="ellipse">
            <a:avLst/>
          </a:prstGeom>
          <a:solidFill>
            <a:schemeClr val="accent5">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Gleichschenkliges Dreieck 16">
            <a:extLst>
              <a:ext uri="{FF2B5EF4-FFF2-40B4-BE49-F238E27FC236}">
                <a16:creationId xmlns:a16="http://schemas.microsoft.com/office/drawing/2014/main" id="{1EFF8642-5404-C70E-5DAE-CCF3722CCFEE}"/>
              </a:ext>
            </a:extLst>
          </p:cNvPr>
          <p:cNvSpPr/>
          <p:nvPr/>
        </p:nvSpPr>
        <p:spPr>
          <a:xfrm>
            <a:off x="-2096800" y="649783"/>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Gleichschenkliges Dreieck 18">
            <a:extLst>
              <a:ext uri="{FF2B5EF4-FFF2-40B4-BE49-F238E27FC236}">
                <a16:creationId xmlns:a16="http://schemas.microsoft.com/office/drawing/2014/main" id="{46C96A40-74E9-AA4B-69D3-0A21C6C6EB21}"/>
              </a:ext>
            </a:extLst>
          </p:cNvPr>
          <p:cNvSpPr/>
          <p:nvPr/>
        </p:nvSpPr>
        <p:spPr>
          <a:xfrm>
            <a:off x="1696761" y="206951"/>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Gleichschenkliges Dreieck 19">
            <a:extLst>
              <a:ext uri="{FF2B5EF4-FFF2-40B4-BE49-F238E27FC236}">
                <a16:creationId xmlns:a16="http://schemas.microsoft.com/office/drawing/2014/main" id="{FB755433-5756-CE7F-DF2E-DBC09DC8E949}"/>
              </a:ext>
            </a:extLst>
          </p:cNvPr>
          <p:cNvSpPr/>
          <p:nvPr/>
        </p:nvSpPr>
        <p:spPr>
          <a:xfrm>
            <a:off x="255426" y="1844071"/>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a:extLst>
              <a:ext uri="{FF2B5EF4-FFF2-40B4-BE49-F238E27FC236}">
                <a16:creationId xmlns:a16="http://schemas.microsoft.com/office/drawing/2014/main" id="{37A74F54-CD0E-7428-4C34-4CC200C49CD7}"/>
              </a:ext>
            </a:extLst>
          </p:cNvPr>
          <p:cNvSpPr/>
          <p:nvPr/>
        </p:nvSpPr>
        <p:spPr>
          <a:xfrm>
            <a:off x="-3605138" y="5202273"/>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leichschenkliges Dreieck 21">
            <a:extLst>
              <a:ext uri="{FF2B5EF4-FFF2-40B4-BE49-F238E27FC236}">
                <a16:creationId xmlns:a16="http://schemas.microsoft.com/office/drawing/2014/main" id="{3C564099-5F67-C689-255F-CD26BAA5D944}"/>
              </a:ext>
            </a:extLst>
          </p:cNvPr>
          <p:cNvSpPr/>
          <p:nvPr/>
        </p:nvSpPr>
        <p:spPr>
          <a:xfrm>
            <a:off x="2217498" y="-798440"/>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leichschenkliges Dreieck 22">
            <a:extLst>
              <a:ext uri="{FF2B5EF4-FFF2-40B4-BE49-F238E27FC236}">
                <a16:creationId xmlns:a16="http://schemas.microsoft.com/office/drawing/2014/main" id="{AB66AF6E-06AE-2326-B7E3-1211C3B6F77A}"/>
              </a:ext>
            </a:extLst>
          </p:cNvPr>
          <p:cNvSpPr/>
          <p:nvPr/>
        </p:nvSpPr>
        <p:spPr>
          <a:xfrm>
            <a:off x="4147790" y="4215536"/>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Gleichschenkliges Dreieck 23">
            <a:extLst>
              <a:ext uri="{FF2B5EF4-FFF2-40B4-BE49-F238E27FC236}">
                <a16:creationId xmlns:a16="http://schemas.microsoft.com/office/drawing/2014/main" id="{DB42DC7F-E608-AFAD-0FFD-08B90783EE1C}"/>
              </a:ext>
            </a:extLst>
          </p:cNvPr>
          <p:cNvSpPr/>
          <p:nvPr/>
        </p:nvSpPr>
        <p:spPr>
          <a:xfrm>
            <a:off x="3988023" y="1079014"/>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Gleichschenkliges Dreieck 24">
            <a:extLst>
              <a:ext uri="{FF2B5EF4-FFF2-40B4-BE49-F238E27FC236}">
                <a16:creationId xmlns:a16="http://schemas.microsoft.com/office/drawing/2014/main" id="{FFEFDA80-D14B-1C2C-B75A-7B3D05B285D9}"/>
              </a:ext>
            </a:extLst>
          </p:cNvPr>
          <p:cNvSpPr/>
          <p:nvPr/>
        </p:nvSpPr>
        <p:spPr>
          <a:xfrm>
            <a:off x="927635" y="4163476"/>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Gleichschenkliges Dreieck 25">
            <a:extLst>
              <a:ext uri="{FF2B5EF4-FFF2-40B4-BE49-F238E27FC236}">
                <a16:creationId xmlns:a16="http://schemas.microsoft.com/office/drawing/2014/main" id="{DB0C09E2-44A8-B123-C3F8-96C980604E91}"/>
              </a:ext>
            </a:extLst>
          </p:cNvPr>
          <p:cNvSpPr/>
          <p:nvPr/>
        </p:nvSpPr>
        <p:spPr>
          <a:xfrm>
            <a:off x="2620220" y="2612278"/>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1">
            <a:extLst>
              <a:ext uri="{FF2B5EF4-FFF2-40B4-BE49-F238E27FC236}">
                <a16:creationId xmlns:a16="http://schemas.microsoft.com/office/drawing/2014/main" id="{5B7F05B9-C2B8-0D9B-ADBC-FCA2D6ABB353}"/>
              </a:ext>
            </a:extLst>
          </p:cNvPr>
          <p:cNvSpPr/>
          <p:nvPr/>
        </p:nvSpPr>
        <p:spPr>
          <a:xfrm>
            <a:off x="7316800" y="406043"/>
            <a:ext cx="1514683" cy="15146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2">
            <a:extLst>
              <a:ext uri="{FF2B5EF4-FFF2-40B4-BE49-F238E27FC236}">
                <a16:creationId xmlns:a16="http://schemas.microsoft.com/office/drawing/2014/main" id="{61FFF6F7-969A-3AC6-EECD-2B5C1180CAF7}"/>
              </a:ext>
            </a:extLst>
          </p:cNvPr>
          <p:cNvSpPr/>
          <p:nvPr/>
        </p:nvSpPr>
        <p:spPr>
          <a:xfrm>
            <a:off x="9427896" y="2291043"/>
            <a:ext cx="1514683" cy="15146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3">
            <a:extLst>
              <a:ext uri="{FF2B5EF4-FFF2-40B4-BE49-F238E27FC236}">
                <a16:creationId xmlns:a16="http://schemas.microsoft.com/office/drawing/2014/main" id="{4EDC16DB-6457-453E-75C7-E73B7CA484D2}"/>
              </a:ext>
            </a:extLst>
          </p:cNvPr>
          <p:cNvSpPr/>
          <p:nvPr/>
        </p:nvSpPr>
        <p:spPr>
          <a:xfrm>
            <a:off x="7116158" y="4215536"/>
            <a:ext cx="1514683" cy="15146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19093591"/>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a:extLst>
              <a:ext uri="{FF2B5EF4-FFF2-40B4-BE49-F238E27FC236}">
                <a16:creationId xmlns:a16="http://schemas.microsoft.com/office/drawing/2014/main" id="{5B7F05B9-C2B8-0D9B-ADBC-FCA2D6ABB353}"/>
              </a:ext>
            </a:extLst>
          </p:cNvPr>
          <p:cNvSpPr/>
          <p:nvPr/>
        </p:nvSpPr>
        <p:spPr>
          <a:xfrm>
            <a:off x="7316800" y="406043"/>
            <a:ext cx="1514683" cy="151468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2">
            <a:extLst>
              <a:ext uri="{FF2B5EF4-FFF2-40B4-BE49-F238E27FC236}">
                <a16:creationId xmlns:a16="http://schemas.microsoft.com/office/drawing/2014/main" id="{61FFF6F7-969A-3AC6-EECD-2B5C1180CAF7}"/>
              </a:ext>
            </a:extLst>
          </p:cNvPr>
          <p:cNvSpPr/>
          <p:nvPr/>
        </p:nvSpPr>
        <p:spPr>
          <a:xfrm>
            <a:off x="9427896" y="2291043"/>
            <a:ext cx="1514683" cy="151468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3">
            <a:extLst>
              <a:ext uri="{FF2B5EF4-FFF2-40B4-BE49-F238E27FC236}">
                <a16:creationId xmlns:a16="http://schemas.microsoft.com/office/drawing/2014/main" id="{4EDC16DB-6457-453E-75C7-E73B7CA484D2}"/>
              </a:ext>
            </a:extLst>
          </p:cNvPr>
          <p:cNvSpPr/>
          <p:nvPr/>
        </p:nvSpPr>
        <p:spPr>
          <a:xfrm>
            <a:off x="7116158" y="4215536"/>
            <a:ext cx="1514683" cy="151468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A33D29BF-FD37-A8A3-AC0A-2B23B6C56980}"/>
              </a:ext>
            </a:extLst>
          </p:cNvPr>
          <p:cNvSpPr/>
          <p:nvPr/>
        </p:nvSpPr>
        <p:spPr>
          <a:xfrm>
            <a:off x="-7111481" y="-2316921"/>
            <a:ext cx="13487720" cy="13487724"/>
          </a:xfrm>
          <a:prstGeom prst="ellipse">
            <a:avLst/>
          </a:prstGeom>
          <a:solidFill>
            <a:schemeClr val="accent5">
              <a:lumMod val="60000"/>
              <a:lumOff val="40000"/>
            </a:schemeClr>
          </a:solidFill>
          <a:ln w="762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Gleichschenkliges Dreieck 16">
            <a:extLst>
              <a:ext uri="{FF2B5EF4-FFF2-40B4-BE49-F238E27FC236}">
                <a16:creationId xmlns:a16="http://schemas.microsoft.com/office/drawing/2014/main" id="{1EFF8642-5404-C70E-5DAE-CCF3722CCFEE}"/>
              </a:ext>
            </a:extLst>
          </p:cNvPr>
          <p:cNvSpPr/>
          <p:nvPr/>
        </p:nvSpPr>
        <p:spPr>
          <a:xfrm>
            <a:off x="-2096800" y="649783"/>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Gleichschenkliges Dreieck 18">
            <a:extLst>
              <a:ext uri="{FF2B5EF4-FFF2-40B4-BE49-F238E27FC236}">
                <a16:creationId xmlns:a16="http://schemas.microsoft.com/office/drawing/2014/main" id="{46C96A40-74E9-AA4B-69D3-0A21C6C6EB21}"/>
              </a:ext>
            </a:extLst>
          </p:cNvPr>
          <p:cNvSpPr/>
          <p:nvPr/>
        </p:nvSpPr>
        <p:spPr>
          <a:xfrm>
            <a:off x="1696761" y="206951"/>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Gleichschenkliges Dreieck 19">
            <a:extLst>
              <a:ext uri="{FF2B5EF4-FFF2-40B4-BE49-F238E27FC236}">
                <a16:creationId xmlns:a16="http://schemas.microsoft.com/office/drawing/2014/main" id="{FB755433-5756-CE7F-DF2E-DBC09DC8E949}"/>
              </a:ext>
            </a:extLst>
          </p:cNvPr>
          <p:cNvSpPr/>
          <p:nvPr/>
        </p:nvSpPr>
        <p:spPr>
          <a:xfrm>
            <a:off x="255426" y="1844071"/>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a:extLst>
              <a:ext uri="{FF2B5EF4-FFF2-40B4-BE49-F238E27FC236}">
                <a16:creationId xmlns:a16="http://schemas.microsoft.com/office/drawing/2014/main" id="{37A74F54-CD0E-7428-4C34-4CC200C49CD7}"/>
              </a:ext>
            </a:extLst>
          </p:cNvPr>
          <p:cNvSpPr/>
          <p:nvPr/>
        </p:nvSpPr>
        <p:spPr>
          <a:xfrm>
            <a:off x="-3605138" y="5202273"/>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Gleichschenkliges Dreieck 21">
            <a:extLst>
              <a:ext uri="{FF2B5EF4-FFF2-40B4-BE49-F238E27FC236}">
                <a16:creationId xmlns:a16="http://schemas.microsoft.com/office/drawing/2014/main" id="{3C564099-5F67-C689-255F-CD26BAA5D944}"/>
              </a:ext>
            </a:extLst>
          </p:cNvPr>
          <p:cNvSpPr/>
          <p:nvPr/>
        </p:nvSpPr>
        <p:spPr>
          <a:xfrm>
            <a:off x="2217498" y="-798440"/>
            <a:ext cx="805445" cy="6943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leichschenkliges Dreieck 22">
            <a:extLst>
              <a:ext uri="{FF2B5EF4-FFF2-40B4-BE49-F238E27FC236}">
                <a16:creationId xmlns:a16="http://schemas.microsoft.com/office/drawing/2014/main" id="{AB66AF6E-06AE-2326-B7E3-1211C3B6F77A}"/>
              </a:ext>
            </a:extLst>
          </p:cNvPr>
          <p:cNvSpPr/>
          <p:nvPr/>
        </p:nvSpPr>
        <p:spPr>
          <a:xfrm>
            <a:off x="4147790" y="4215536"/>
            <a:ext cx="1538251" cy="132607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Gleichschenkliges Dreieck 23">
            <a:extLst>
              <a:ext uri="{FF2B5EF4-FFF2-40B4-BE49-F238E27FC236}">
                <a16:creationId xmlns:a16="http://schemas.microsoft.com/office/drawing/2014/main" id="{DB42DC7F-E608-AFAD-0FFD-08B90783EE1C}"/>
              </a:ext>
            </a:extLst>
          </p:cNvPr>
          <p:cNvSpPr/>
          <p:nvPr/>
        </p:nvSpPr>
        <p:spPr>
          <a:xfrm>
            <a:off x="3988023" y="1079014"/>
            <a:ext cx="1538251" cy="132607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Gleichschenkliges Dreieck 24">
            <a:extLst>
              <a:ext uri="{FF2B5EF4-FFF2-40B4-BE49-F238E27FC236}">
                <a16:creationId xmlns:a16="http://schemas.microsoft.com/office/drawing/2014/main" id="{FFEFDA80-D14B-1C2C-B75A-7B3D05B285D9}"/>
              </a:ext>
            </a:extLst>
          </p:cNvPr>
          <p:cNvSpPr/>
          <p:nvPr/>
        </p:nvSpPr>
        <p:spPr>
          <a:xfrm>
            <a:off x="927635" y="4163476"/>
            <a:ext cx="1538251" cy="132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Gleichschenkliges Dreieck 25">
            <a:extLst>
              <a:ext uri="{FF2B5EF4-FFF2-40B4-BE49-F238E27FC236}">
                <a16:creationId xmlns:a16="http://schemas.microsoft.com/office/drawing/2014/main" id="{DB0C09E2-44A8-B123-C3F8-96C980604E91}"/>
              </a:ext>
            </a:extLst>
          </p:cNvPr>
          <p:cNvSpPr/>
          <p:nvPr/>
        </p:nvSpPr>
        <p:spPr>
          <a:xfrm>
            <a:off x="2620220" y="2612278"/>
            <a:ext cx="1538251" cy="1326078"/>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Kind trägt Sieb mit Topf als Trommel">
            <a:extLst>
              <a:ext uri="{FF2B5EF4-FFF2-40B4-BE49-F238E27FC236}">
                <a16:creationId xmlns:a16="http://schemas.microsoft.com/office/drawing/2014/main" id="{16DA6954-8485-DE5C-D226-221BF8BF3C55}"/>
              </a:ext>
            </a:extLst>
          </p:cNvPr>
          <p:cNvPicPr>
            <a:picLocks noChangeAspect="1"/>
          </p:cNvPicPr>
          <p:nvPr/>
        </p:nvPicPr>
        <p:blipFill rotWithShape="1">
          <a:blip r:embed="rId3">
            <a:extLst>
              <a:ext uri="{28A0092B-C50C-407E-A947-70E740481C1C}">
                <a14:useLocalDpi xmlns:a14="http://schemas.microsoft.com/office/drawing/2010/main" val="0"/>
              </a:ext>
            </a:extLst>
          </a:blip>
          <a:srcRect l="-6" t="7007" r="6" b="13723"/>
          <a:stretch/>
        </p:blipFill>
        <p:spPr>
          <a:xfrm rot="21540000">
            <a:off x="12501682" y="7194"/>
            <a:ext cx="9812850" cy="5659295"/>
          </a:xfrm>
          <a:prstGeom prst="roundRect">
            <a:avLst>
              <a:gd name="adj" fmla="val 3193"/>
            </a:avLst>
          </a:prstGeom>
        </p:spPr>
      </p:pic>
      <p:sp>
        <p:nvSpPr>
          <p:cNvPr id="4" name="Textfeld 3">
            <a:extLst>
              <a:ext uri="{FF2B5EF4-FFF2-40B4-BE49-F238E27FC236}">
                <a16:creationId xmlns:a16="http://schemas.microsoft.com/office/drawing/2014/main" id="{F6819D9F-A076-98CD-EDC2-DE28EB6151B3}"/>
              </a:ext>
            </a:extLst>
          </p:cNvPr>
          <p:cNvSpPr txBox="1"/>
          <p:nvPr/>
        </p:nvSpPr>
        <p:spPr>
          <a:xfrm rot="21540000">
            <a:off x="7121793" y="8183581"/>
            <a:ext cx="7117772" cy="707886"/>
          </a:xfrm>
          <a:prstGeom prst="rect">
            <a:avLst/>
          </a:prstGeom>
          <a:noFill/>
        </p:spPr>
        <p:txBody>
          <a:bodyPr wrap="square" rtlCol="0">
            <a:spAutoFit/>
          </a:bodyPr>
          <a:lstStyle/>
          <a:p>
            <a:r>
              <a:rPr lang="de-DE" sz="4000"/>
              <a:t>Eine kleine </a:t>
            </a:r>
            <a:r>
              <a:rPr lang="de-DE" sz="4000" b="1"/>
              <a:t>Übung</a:t>
            </a:r>
            <a:r>
              <a:rPr lang="de-DE" sz="4000"/>
              <a:t>…</a:t>
            </a:r>
          </a:p>
        </p:txBody>
      </p:sp>
    </p:spTree>
    <p:extLst>
      <p:ext uri="{BB962C8B-B14F-4D97-AF65-F5344CB8AC3E}">
        <p14:creationId xmlns:p14="http://schemas.microsoft.com/office/powerpoint/2010/main" val="3420729600"/>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431999" y="1920955"/>
            <a:ext cx="2294346" cy="22943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1A4288C9-8293-1F7B-060C-6043C78B2045}"/>
              </a:ext>
            </a:extLst>
          </p:cNvPr>
          <p:cNvSpPr txBox="1"/>
          <p:nvPr/>
        </p:nvSpPr>
        <p:spPr>
          <a:xfrm>
            <a:off x="0" y="5039832"/>
            <a:ext cx="12192000" cy="1015663"/>
          </a:xfrm>
          <a:prstGeom prst="rect">
            <a:avLst/>
          </a:prstGeom>
          <a:noFill/>
        </p:spPr>
        <p:txBody>
          <a:bodyPr wrap="square" rtlCol="0">
            <a:spAutoFit/>
          </a:bodyPr>
          <a:lstStyle/>
          <a:p>
            <a:pPr algn="ctr"/>
            <a:r>
              <a:rPr lang="de-DE" sz="6000" b="1"/>
              <a:t>Rollen</a:t>
            </a:r>
            <a:r>
              <a:rPr lang="de-DE" sz="6000"/>
              <a:t>klärung</a:t>
            </a:r>
          </a:p>
        </p:txBody>
      </p:sp>
      <p:sp>
        <p:nvSpPr>
          <p:cNvPr id="4" name="Textfeld 3">
            <a:extLst>
              <a:ext uri="{FF2B5EF4-FFF2-40B4-BE49-F238E27FC236}">
                <a16:creationId xmlns:a16="http://schemas.microsoft.com/office/drawing/2014/main" id="{B624D304-D47E-47EE-3565-E25D77AA01DB}"/>
              </a:ext>
            </a:extLst>
          </p:cNvPr>
          <p:cNvSpPr txBox="1"/>
          <p:nvPr/>
        </p:nvSpPr>
        <p:spPr>
          <a:xfrm>
            <a:off x="-1219200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Tree>
    <p:extLst>
      <p:ext uri="{BB962C8B-B14F-4D97-AF65-F5344CB8AC3E}">
        <p14:creationId xmlns:p14="http://schemas.microsoft.com/office/powerpoint/2010/main" val="531917835"/>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a:extLst>
              <a:ext uri="{FF2B5EF4-FFF2-40B4-BE49-F238E27FC236}">
                <a16:creationId xmlns:a16="http://schemas.microsoft.com/office/drawing/2014/main" id="{5B7F05B9-C2B8-0D9B-ADBC-FCA2D6ABB353}"/>
              </a:ext>
            </a:extLst>
          </p:cNvPr>
          <p:cNvSpPr/>
          <p:nvPr/>
        </p:nvSpPr>
        <p:spPr>
          <a:xfrm>
            <a:off x="-6974666" y="-4705953"/>
            <a:ext cx="2534841" cy="253484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2">
            <a:extLst>
              <a:ext uri="{FF2B5EF4-FFF2-40B4-BE49-F238E27FC236}">
                <a16:creationId xmlns:a16="http://schemas.microsoft.com/office/drawing/2014/main" id="{61FFF6F7-969A-3AC6-EECD-2B5C1180CAF7}"/>
              </a:ext>
            </a:extLst>
          </p:cNvPr>
          <p:cNvSpPr/>
          <p:nvPr/>
        </p:nvSpPr>
        <p:spPr>
          <a:xfrm>
            <a:off x="-4439825" y="894159"/>
            <a:ext cx="2534841" cy="253484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3">
            <a:extLst>
              <a:ext uri="{FF2B5EF4-FFF2-40B4-BE49-F238E27FC236}">
                <a16:creationId xmlns:a16="http://schemas.microsoft.com/office/drawing/2014/main" id="{4EDC16DB-6457-453E-75C7-E73B7CA484D2}"/>
              </a:ext>
            </a:extLst>
          </p:cNvPr>
          <p:cNvSpPr/>
          <p:nvPr/>
        </p:nvSpPr>
        <p:spPr>
          <a:xfrm>
            <a:off x="-6421010" y="6468720"/>
            <a:ext cx="2534841" cy="253484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A33D29BF-FD37-A8A3-AC0A-2B23B6C56980}"/>
              </a:ext>
            </a:extLst>
          </p:cNvPr>
          <p:cNvSpPr/>
          <p:nvPr/>
        </p:nvSpPr>
        <p:spPr>
          <a:xfrm>
            <a:off x="-28685700" y="-8049299"/>
            <a:ext cx="22195359" cy="22195366"/>
          </a:xfrm>
          <a:prstGeom prst="ellipse">
            <a:avLst/>
          </a:prstGeom>
          <a:solidFill>
            <a:schemeClr val="accent5">
              <a:lumMod val="60000"/>
              <a:lumOff val="40000"/>
            </a:schemeClr>
          </a:solidFill>
          <a:ln w="762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Gleichschenkliges Dreieck 18">
            <a:extLst>
              <a:ext uri="{FF2B5EF4-FFF2-40B4-BE49-F238E27FC236}">
                <a16:creationId xmlns:a16="http://schemas.microsoft.com/office/drawing/2014/main" id="{46C96A40-74E9-AA4B-69D3-0A21C6C6EB21}"/>
              </a:ext>
            </a:extLst>
          </p:cNvPr>
          <p:cNvSpPr/>
          <p:nvPr/>
        </p:nvSpPr>
        <p:spPr>
          <a:xfrm>
            <a:off x="-11805879" y="-8003339"/>
            <a:ext cx="4539792" cy="3913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Gleichschenkliges Dreieck 19">
            <a:extLst>
              <a:ext uri="{FF2B5EF4-FFF2-40B4-BE49-F238E27FC236}">
                <a16:creationId xmlns:a16="http://schemas.microsoft.com/office/drawing/2014/main" id="{FB755433-5756-CE7F-DF2E-DBC09DC8E949}"/>
              </a:ext>
            </a:extLst>
          </p:cNvPr>
          <p:cNvSpPr/>
          <p:nvPr/>
        </p:nvSpPr>
        <p:spPr>
          <a:xfrm>
            <a:off x="-18886014" y="-4324695"/>
            <a:ext cx="4539792" cy="3913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Gleichschenkliges Dreieck 22">
            <a:extLst>
              <a:ext uri="{FF2B5EF4-FFF2-40B4-BE49-F238E27FC236}">
                <a16:creationId xmlns:a16="http://schemas.microsoft.com/office/drawing/2014/main" id="{AB66AF6E-06AE-2326-B7E3-1211C3B6F77A}"/>
              </a:ext>
            </a:extLst>
          </p:cNvPr>
          <p:cNvSpPr/>
          <p:nvPr/>
        </p:nvSpPr>
        <p:spPr>
          <a:xfrm>
            <a:off x="-11805879" y="6276677"/>
            <a:ext cx="4539792" cy="391361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Gleichschenkliges Dreieck 23">
            <a:extLst>
              <a:ext uri="{FF2B5EF4-FFF2-40B4-BE49-F238E27FC236}">
                <a16:creationId xmlns:a16="http://schemas.microsoft.com/office/drawing/2014/main" id="{DB42DC7F-E608-AFAD-0FFD-08B90783EE1C}"/>
              </a:ext>
            </a:extLst>
          </p:cNvPr>
          <p:cNvSpPr/>
          <p:nvPr/>
        </p:nvSpPr>
        <p:spPr>
          <a:xfrm>
            <a:off x="-9347609" y="-2587398"/>
            <a:ext cx="4539792" cy="3913612"/>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Gleichschenkliges Dreieck 24">
            <a:extLst>
              <a:ext uri="{FF2B5EF4-FFF2-40B4-BE49-F238E27FC236}">
                <a16:creationId xmlns:a16="http://schemas.microsoft.com/office/drawing/2014/main" id="{FFEFDA80-D14B-1C2C-B75A-7B3D05B285D9}"/>
              </a:ext>
            </a:extLst>
          </p:cNvPr>
          <p:cNvSpPr/>
          <p:nvPr/>
        </p:nvSpPr>
        <p:spPr>
          <a:xfrm>
            <a:off x="-18949843" y="6730255"/>
            <a:ext cx="4539792" cy="3913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Gleichschenkliges Dreieck 25">
            <a:extLst>
              <a:ext uri="{FF2B5EF4-FFF2-40B4-BE49-F238E27FC236}">
                <a16:creationId xmlns:a16="http://schemas.microsoft.com/office/drawing/2014/main" id="{DB0C09E2-44A8-B123-C3F8-96C980604E91}"/>
              </a:ext>
            </a:extLst>
          </p:cNvPr>
          <p:cNvSpPr/>
          <p:nvPr/>
        </p:nvSpPr>
        <p:spPr>
          <a:xfrm>
            <a:off x="-17588020" y="540110"/>
            <a:ext cx="4539792" cy="391361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Kind trägt Sieb mit Topf als Trommel">
            <a:extLst>
              <a:ext uri="{FF2B5EF4-FFF2-40B4-BE49-F238E27FC236}">
                <a16:creationId xmlns:a16="http://schemas.microsoft.com/office/drawing/2014/main" id="{9B576715-AFCB-F176-F693-32F2D548B92F}"/>
              </a:ext>
            </a:extLst>
          </p:cNvPr>
          <p:cNvPicPr>
            <a:picLocks noChangeAspect="1"/>
          </p:cNvPicPr>
          <p:nvPr/>
        </p:nvPicPr>
        <p:blipFill rotWithShape="1">
          <a:blip r:embed="rId3">
            <a:extLst>
              <a:ext uri="{28A0092B-C50C-407E-A947-70E740481C1C}">
                <a14:useLocalDpi xmlns:a14="http://schemas.microsoft.com/office/drawing/2010/main" val="0"/>
              </a:ext>
            </a:extLst>
          </a:blip>
          <a:srcRect l="-6" t="7007" r="6" b="13723"/>
          <a:stretch/>
        </p:blipFill>
        <p:spPr>
          <a:xfrm rot="-60000">
            <a:off x="1890281" y="179736"/>
            <a:ext cx="10723279" cy="5659295"/>
          </a:xfrm>
          <a:prstGeom prst="roundRect">
            <a:avLst>
              <a:gd name="adj" fmla="val 3193"/>
            </a:avLst>
          </a:prstGeom>
        </p:spPr>
      </p:pic>
      <p:sp>
        <p:nvSpPr>
          <p:cNvPr id="5" name="Textfeld 4">
            <a:extLst>
              <a:ext uri="{FF2B5EF4-FFF2-40B4-BE49-F238E27FC236}">
                <a16:creationId xmlns:a16="http://schemas.microsoft.com/office/drawing/2014/main" id="{A373F125-1F3E-1FCA-17C0-640E8BB967B5}"/>
              </a:ext>
            </a:extLst>
          </p:cNvPr>
          <p:cNvSpPr txBox="1"/>
          <p:nvPr/>
        </p:nvSpPr>
        <p:spPr>
          <a:xfrm rot="-60000">
            <a:off x="6402743" y="6088057"/>
            <a:ext cx="7117772" cy="707886"/>
          </a:xfrm>
          <a:prstGeom prst="rect">
            <a:avLst/>
          </a:prstGeom>
          <a:noFill/>
        </p:spPr>
        <p:txBody>
          <a:bodyPr wrap="square" rtlCol="0">
            <a:spAutoFit/>
          </a:bodyPr>
          <a:lstStyle/>
          <a:p>
            <a:r>
              <a:rPr lang="de-DE" sz="4000" dirty="0"/>
              <a:t>Eine kleine </a:t>
            </a:r>
            <a:r>
              <a:rPr lang="de-DE" sz="4000" b="1" dirty="0"/>
              <a:t>Übung</a:t>
            </a:r>
            <a:r>
              <a:rPr lang="de-DE" sz="4000" dirty="0"/>
              <a:t>…</a:t>
            </a:r>
          </a:p>
        </p:txBody>
      </p:sp>
    </p:spTree>
    <p:extLst>
      <p:ext uri="{BB962C8B-B14F-4D97-AF65-F5344CB8AC3E}">
        <p14:creationId xmlns:p14="http://schemas.microsoft.com/office/powerpoint/2010/main" val="2442678566"/>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40CFEBE-A99D-304B-AFFE-9333DF58BDE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5798DB4B-FA4D-4FA3-E72C-B3BD75EA719F}"/>
              </a:ext>
            </a:extLst>
          </p:cNvPr>
          <p:cNvSpPr txBox="1"/>
          <p:nvPr/>
        </p:nvSpPr>
        <p:spPr>
          <a:xfrm>
            <a:off x="2400300" y="1566952"/>
            <a:ext cx="7627620" cy="3724096"/>
          </a:xfrm>
          <a:prstGeom prst="rect">
            <a:avLst/>
          </a:prstGeom>
          <a:noFill/>
        </p:spPr>
        <p:txBody>
          <a:bodyPr wrap="square">
            <a:spAutoFit/>
          </a:bodyPr>
          <a:lstStyle/>
          <a:p>
            <a:pPr>
              <a:lnSpc>
                <a:spcPct val="150000"/>
              </a:lnSpc>
            </a:pPr>
            <a:r>
              <a:rPr lang="de-DE" sz="3200" b="1"/>
              <a:t>Aufstehen</a:t>
            </a:r>
            <a:r>
              <a:rPr lang="de-DE" sz="3200"/>
              <a:t>, wenn man sich der angezeigten Gruppe zugehörig fühlt.</a:t>
            </a:r>
          </a:p>
          <a:p>
            <a:pPr>
              <a:lnSpc>
                <a:spcPct val="150000"/>
              </a:lnSpc>
            </a:pPr>
            <a:endParaRPr lang="de-DE" sz="3200"/>
          </a:p>
          <a:p>
            <a:pPr>
              <a:lnSpc>
                <a:spcPct val="150000"/>
              </a:lnSpc>
            </a:pPr>
            <a:r>
              <a:rPr lang="de-DE" sz="3200"/>
              <a:t>2 Personen raten:</a:t>
            </a:r>
          </a:p>
          <a:p>
            <a:pPr>
              <a:lnSpc>
                <a:spcPct val="150000"/>
              </a:lnSpc>
            </a:pPr>
            <a:r>
              <a:rPr lang="de-DE" sz="3200"/>
              <a:t>Was haben die Personen </a:t>
            </a:r>
            <a:r>
              <a:rPr lang="de-DE" sz="3200" b="1"/>
              <a:t>gemeinsam</a:t>
            </a:r>
            <a:r>
              <a:rPr lang="de-DE" sz="3200"/>
              <a:t>?</a:t>
            </a:r>
          </a:p>
        </p:txBody>
      </p:sp>
    </p:spTree>
    <p:extLst>
      <p:ext uri="{BB962C8B-B14F-4D97-AF65-F5344CB8AC3E}">
        <p14:creationId xmlns:p14="http://schemas.microsoft.com/office/powerpoint/2010/main" val="247050438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40CFEBE-A99D-304B-AFFE-9333DF58BDE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5798DB4B-FA4D-4FA3-E72C-B3BD75EA719F}"/>
              </a:ext>
            </a:extLst>
          </p:cNvPr>
          <p:cNvSpPr txBox="1"/>
          <p:nvPr/>
        </p:nvSpPr>
        <p:spPr>
          <a:xfrm>
            <a:off x="0" y="3429000"/>
            <a:ext cx="12192000" cy="1234953"/>
          </a:xfrm>
          <a:prstGeom prst="rect">
            <a:avLst/>
          </a:prstGeom>
          <a:noFill/>
        </p:spPr>
        <p:txBody>
          <a:bodyPr wrap="square">
            <a:spAutoFit/>
          </a:bodyPr>
          <a:lstStyle/>
          <a:p>
            <a:pPr algn="ctr">
              <a:lnSpc>
                <a:spcPct val="150000"/>
              </a:lnSpc>
            </a:pPr>
            <a:r>
              <a:rPr lang="de-DE" sz="5400"/>
              <a:t>Alle, die jetzt gerade </a:t>
            </a:r>
            <a:r>
              <a:rPr lang="de-DE" sz="5400" b="1"/>
              <a:t>Ohrringe</a:t>
            </a:r>
            <a:r>
              <a:rPr lang="de-DE" sz="5400"/>
              <a:t> tragen</a:t>
            </a:r>
          </a:p>
        </p:txBody>
      </p:sp>
      <p:pic>
        <p:nvPicPr>
          <p:cNvPr id="5" name="Grafik 4" descr="Ohr mit einfarbiger Füllung">
            <a:extLst>
              <a:ext uri="{FF2B5EF4-FFF2-40B4-BE49-F238E27FC236}">
                <a16:creationId xmlns:a16="http://schemas.microsoft.com/office/drawing/2014/main" id="{99141767-B608-EAFB-7578-A0B8625B1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3480" y="1203960"/>
            <a:ext cx="2225040" cy="2225040"/>
          </a:xfrm>
          <a:prstGeom prst="rect">
            <a:avLst/>
          </a:prstGeom>
        </p:spPr>
      </p:pic>
    </p:spTree>
    <p:extLst>
      <p:ext uri="{BB962C8B-B14F-4D97-AF65-F5344CB8AC3E}">
        <p14:creationId xmlns:p14="http://schemas.microsoft.com/office/powerpoint/2010/main" val="97532696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40CFEBE-A99D-304B-AFFE-9333DF58BDE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5798DB4B-FA4D-4FA3-E72C-B3BD75EA719F}"/>
              </a:ext>
            </a:extLst>
          </p:cNvPr>
          <p:cNvSpPr txBox="1"/>
          <p:nvPr/>
        </p:nvSpPr>
        <p:spPr>
          <a:xfrm>
            <a:off x="0" y="3429000"/>
            <a:ext cx="12192000" cy="1234953"/>
          </a:xfrm>
          <a:prstGeom prst="rect">
            <a:avLst/>
          </a:prstGeom>
          <a:noFill/>
        </p:spPr>
        <p:txBody>
          <a:bodyPr wrap="square">
            <a:spAutoFit/>
          </a:bodyPr>
          <a:lstStyle/>
          <a:p>
            <a:pPr algn="ctr">
              <a:lnSpc>
                <a:spcPct val="150000"/>
              </a:lnSpc>
            </a:pPr>
            <a:r>
              <a:rPr lang="de-DE" sz="5400"/>
              <a:t>Alle, mit </a:t>
            </a:r>
            <a:r>
              <a:rPr lang="de-DE" sz="5400" b="1"/>
              <a:t>langen</a:t>
            </a:r>
            <a:r>
              <a:rPr lang="de-DE" sz="5400"/>
              <a:t> Haaren.</a:t>
            </a:r>
          </a:p>
        </p:txBody>
      </p:sp>
      <p:pic>
        <p:nvPicPr>
          <p:cNvPr id="5" name="Grafik 4" descr="Kamm mit einfarbiger Füllung">
            <a:extLst>
              <a:ext uri="{FF2B5EF4-FFF2-40B4-BE49-F238E27FC236}">
                <a16:creationId xmlns:a16="http://schemas.microsoft.com/office/drawing/2014/main" id="{99141767-B608-EAFB-7578-A0B8625B1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83480" y="1203960"/>
            <a:ext cx="2225040" cy="2225040"/>
          </a:xfrm>
          <a:prstGeom prst="rect">
            <a:avLst/>
          </a:prstGeom>
        </p:spPr>
      </p:pic>
    </p:spTree>
    <p:extLst>
      <p:ext uri="{BB962C8B-B14F-4D97-AF65-F5344CB8AC3E}">
        <p14:creationId xmlns:p14="http://schemas.microsoft.com/office/powerpoint/2010/main" val="410968228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40CFEBE-A99D-304B-AFFE-9333DF58BDE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5798DB4B-FA4D-4FA3-E72C-B3BD75EA719F}"/>
              </a:ext>
            </a:extLst>
          </p:cNvPr>
          <p:cNvSpPr txBox="1"/>
          <p:nvPr/>
        </p:nvSpPr>
        <p:spPr>
          <a:xfrm>
            <a:off x="0" y="3429000"/>
            <a:ext cx="12192000" cy="1234953"/>
          </a:xfrm>
          <a:prstGeom prst="rect">
            <a:avLst/>
          </a:prstGeom>
          <a:noFill/>
        </p:spPr>
        <p:txBody>
          <a:bodyPr wrap="square">
            <a:spAutoFit/>
          </a:bodyPr>
          <a:lstStyle/>
          <a:p>
            <a:pPr algn="ctr">
              <a:lnSpc>
                <a:spcPct val="150000"/>
              </a:lnSpc>
            </a:pPr>
            <a:r>
              <a:rPr lang="de-DE" sz="5400"/>
              <a:t>Alle, die gerne </a:t>
            </a:r>
            <a:r>
              <a:rPr lang="de-DE" sz="5400" b="1"/>
              <a:t>Sport </a:t>
            </a:r>
            <a:r>
              <a:rPr lang="de-DE" sz="5400"/>
              <a:t>machen</a:t>
            </a:r>
          </a:p>
        </p:txBody>
      </p:sp>
      <p:pic>
        <p:nvPicPr>
          <p:cNvPr id="6" name="Grafik 5" descr="Yoga mit einfarbiger Füllung">
            <a:extLst>
              <a:ext uri="{FF2B5EF4-FFF2-40B4-BE49-F238E27FC236}">
                <a16:creationId xmlns:a16="http://schemas.microsoft.com/office/drawing/2014/main" id="{5F4CCB1E-7344-1B3C-C94F-48CD36CA40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3725" y="1304003"/>
            <a:ext cx="2224549" cy="2224549"/>
          </a:xfrm>
          <a:prstGeom prst="rect">
            <a:avLst/>
          </a:prstGeom>
        </p:spPr>
      </p:pic>
    </p:spTree>
    <p:extLst>
      <p:ext uri="{BB962C8B-B14F-4D97-AF65-F5344CB8AC3E}">
        <p14:creationId xmlns:p14="http://schemas.microsoft.com/office/powerpoint/2010/main" val="139118794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40CFEBE-A99D-304B-AFFE-9333DF58BDE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5798DB4B-FA4D-4FA3-E72C-B3BD75EA719F}"/>
              </a:ext>
            </a:extLst>
          </p:cNvPr>
          <p:cNvSpPr txBox="1"/>
          <p:nvPr/>
        </p:nvSpPr>
        <p:spPr>
          <a:xfrm>
            <a:off x="0" y="3429000"/>
            <a:ext cx="12192000" cy="1234953"/>
          </a:xfrm>
          <a:prstGeom prst="rect">
            <a:avLst/>
          </a:prstGeom>
          <a:noFill/>
        </p:spPr>
        <p:txBody>
          <a:bodyPr wrap="square">
            <a:spAutoFit/>
          </a:bodyPr>
          <a:lstStyle/>
          <a:p>
            <a:pPr algn="ctr">
              <a:lnSpc>
                <a:spcPct val="150000"/>
              </a:lnSpc>
            </a:pPr>
            <a:r>
              <a:rPr lang="de-DE" sz="5400"/>
              <a:t>Alle, </a:t>
            </a:r>
            <a:r>
              <a:rPr lang="de-DE" sz="5400" b="1" err="1"/>
              <a:t>Links</a:t>
            </a:r>
            <a:r>
              <a:rPr lang="de-DE" sz="5400" err="1"/>
              <a:t>händer:innen</a:t>
            </a:r>
            <a:endParaRPr lang="de-DE" sz="5400"/>
          </a:p>
        </p:txBody>
      </p:sp>
      <p:pic>
        <p:nvPicPr>
          <p:cNvPr id="5" name="Grafik 4" descr="Erhobene Hand mit einfarbiger Füllung">
            <a:extLst>
              <a:ext uri="{FF2B5EF4-FFF2-40B4-BE49-F238E27FC236}">
                <a16:creationId xmlns:a16="http://schemas.microsoft.com/office/drawing/2014/main" id="{99141767-B608-EAFB-7578-A0B8625B1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83480" y="1203960"/>
            <a:ext cx="2225040" cy="2225040"/>
          </a:xfrm>
          <a:prstGeom prst="rect">
            <a:avLst/>
          </a:prstGeom>
        </p:spPr>
      </p:pic>
    </p:spTree>
    <p:extLst>
      <p:ext uri="{BB962C8B-B14F-4D97-AF65-F5344CB8AC3E}">
        <p14:creationId xmlns:p14="http://schemas.microsoft.com/office/powerpoint/2010/main" val="418365516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40CFEBE-A99D-304B-AFFE-9333DF58BDE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5798DB4B-FA4D-4FA3-E72C-B3BD75EA719F}"/>
              </a:ext>
            </a:extLst>
          </p:cNvPr>
          <p:cNvSpPr txBox="1"/>
          <p:nvPr/>
        </p:nvSpPr>
        <p:spPr>
          <a:xfrm>
            <a:off x="0" y="3429000"/>
            <a:ext cx="12192000" cy="2481449"/>
          </a:xfrm>
          <a:prstGeom prst="rect">
            <a:avLst/>
          </a:prstGeom>
          <a:noFill/>
        </p:spPr>
        <p:txBody>
          <a:bodyPr wrap="square">
            <a:spAutoFit/>
          </a:bodyPr>
          <a:lstStyle/>
          <a:p>
            <a:pPr algn="ctr">
              <a:lnSpc>
                <a:spcPct val="150000"/>
              </a:lnSpc>
            </a:pPr>
            <a:r>
              <a:rPr lang="de-DE" sz="5400"/>
              <a:t>Alle, die </a:t>
            </a:r>
            <a:r>
              <a:rPr lang="de-DE" sz="5400" b="1"/>
              <a:t>3</a:t>
            </a:r>
            <a:r>
              <a:rPr lang="de-DE" sz="5400"/>
              <a:t> oder mehr </a:t>
            </a:r>
            <a:r>
              <a:rPr lang="de-DE" sz="5400" b="1"/>
              <a:t>Sprachen</a:t>
            </a:r>
            <a:r>
              <a:rPr lang="de-DE" sz="5400"/>
              <a:t> sprechen.</a:t>
            </a:r>
            <a:br>
              <a:rPr lang="de-DE" sz="5400"/>
            </a:br>
            <a:r>
              <a:rPr lang="de-DE" sz="5400" i="1"/>
              <a:t>(deutsch zählt mit...schwäbisch fei </a:t>
            </a:r>
            <a:r>
              <a:rPr lang="de-DE" sz="5400" i="1" err="1"/>
              <a:t>ned</a:t>
            </a:r>
            <a:r>
              <a:rPr lang="de-DE" sz="5400" i="1"/>
              <a:t>.)</a:t>
            </a:r>
          </a:p>
        </p:txBody>
      </p:sp>
      <p:pic>
        <p:nvPicPr>
          <p:cNvPr id="5" name="Grafik 4" descr="Lippen mit einfarbiger Füllung">
            <a:extLst>
              <a:ext uri="{FF2B5EF4-FFF2-40B4-BE49-F238E27FC236}">
                <a16:creationId xmlns:a16="http://schemas.microsoft.com/office/drawing/2014/main" id="{99141767-B608-EAFB-7578-A0B8625B1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83480" y="1203960"/>
            <a:ext cx="2225040" cy="2225040"/>
          </a:xfrm>
          <a:prstGeom prst="rect">
            <a:avLst/>
          </a:prstGeom>
        </p:spPr>
      </p:pic>
    </p:spTree>
    <p:extLst>
      <p:ext uri="{BB962C8B-B14F-4D97-AF65-F5344CB8AC3E}">
        <p14:creationId xmlns:p14="http://schemas.microsoft.com/office/powerpoint/2010/main" val="180401381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40CFEBE-A99D-304B-AFFE-9333DF58BDE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5798DB4B-FA4D-4FA3-E72C-B3BD75EA719F}"/>
              </a:ext>
            </a:extLst>
          </p:cNvPr>
          <p:cNvSpPr txBox="1"/>
          <p:nvPr/>
        </p:nvSpPr>
        <p:spPr>
          <a:xfrm>
            <a:off x="0" y="3429000"/>
            <a:ext cx="12192000" cy="1234953"/>
          </a:xfrm>
          <a:prstGeom prst="rect">
            <a:avLst/>
          </a:prstGeom>
          <a:noFill/>
        </p:spPr>
        <p:txBody>
          <a:bodyPr wrap="square">
            <a:spAutoFit/>
          </a:bodyPr>
          <a:lstStyle/>
          <a:p>
            <a:pPr algn="ctr">
              <a:lnSpc>
                <a:spcPct val="150000"/>
              </a:lnSpc>
            </a:pPr>
            <a:r>
              <a:rPr lang="de-DE" sz="5400"/>
              <a:t>Alle, die heute </a:t>
            </a:r>
            <a:r>
              <a:rPr lang="de-DE" sz="5400" b="1"/>
              <a:t>hier</a:t>
            </a:r>
            <a:r>
              <a:rPr lang="de-DE" sz="5400"/>
              <a:t> sind.</a:t>
            </a:r>
            <a:endParaRPr lang="de-DE" sz="5400" i="1"/>
          </a:p>
        </p:txBody>
      </p:sp>
      <p:pic>
        <p:nvPicPr>
          <p:cNvPr id="5" name="Grafik 4" descr="Markierung mit einfarbiger Füllung">
            <a:extLst>
              <a:ext uri="{FF2B5EF4-FFF2-40B4-BE49-F238E27FC236}">
                <a16:creationId xmlns:a16="http://schemas.microsoft.com/office/drawing/2014/main" id="{99141767-B608-EAFB-7578-A0B8625B1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83480" y="1203960"/>
            <a:ext cx="2225040" cy="2225040"/>
          </a:xfrm>
          <a:prstGeom prst="rect">
            <a:avLst/>
          </a:prstGeom>
        </p:spPr>
      </p:pic>
    </p:spTree>
    <p:extLst>
      <p:ext uri="{BB962C8B-B14F-4D97-AF65-F5344CB8AC3E}">
        <p14:creationId xmlns:p14="http://schemas.microsoft.com/office/powerpoint/2010/main" val="273375607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40CFEBE-A99D-304B-AFFE-9333DF58BDE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Alles, was wir teilen - Sindelfingen Edition">
            <a:hlinkClick r:id="" action="ppaction://media"/>
            <a:extLst>
              <a:ext uri="{FF2B5EF4-FFF2-40B4-BE49-F238E27FC236}">
                <a16:creationId xmlns:a16="http://schemas.microsoft.com/office/drawing/2014/main" id="{91D6A702-8392-C8D1-7C73-66E3BC0DD5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
            <a:ext cx="12192000" cy="6857998"/>
          </a:xfrm>
          <a:prstGeom prst="rect">
            <a:avLst/>
          </a:prstGeom>
        </p:spPr>
      </p:pic>
      <p:sp>
        <p:nvSpPr>
          <p:cNvPr id="4" name="Textfeld 3">
            <a:extLst>
              <a:ext uri="{FF2B5EF4-FFF2-40B4-BE49-F238E27FC236}">
                <a16:creationId xmlns:a16="http://schemas.microsoft.com/office/drawing/2014/main" id="{6A222433-C8B3-C05E-2BEA-C47F3576B510}"/>
              </a:ext>
            </a:extLst>
          </p:cNvPr>
          <p:cNvSpPr txBox="1"/>
          <p:nvPr/>
        </p:nvSpPr>
        <p:spPr>
          <a:xfrm rot="21540000">
            <a:off x="-5694341" y="487361"/>
            <a:ext cx="5110784" cy="1107996"/>
          </a:xfrm>
          <a:prstGeom prst="rect">
            <a:avLst/>
          </a:prstGeom>
          <a:noFill/>
        </p:spPr>
        <p:txBody>
          <a:bodyPr wrap="square">
            <a:spAutoFit/>
          </a:bodyPr>
          <a:lstStyle/>
          <a:p>
            <a:pPr algn="r"/>
            <a:r>
              <a:rPr lang="de-DE" sz="6600">
                <a:solidFill>
                  <a:schemeClr val="bg1"/>
                </a:solidFill>
              </a:rPr>
              <a:t>Tages</a:t>
            </a:r>
            <a:r>
              <a:rPr lang="de-DE" sz="6600" b="1">
                <a:solidFill>
                  <a:schemeClr val="bg1"/>
                </a:solidFill>
              </a:rPr>
              <a:t>fazit</a:t>
            </a:r>
            <a:endParaRPr lang="de-DE" sz="6600">
              <a:solidFill>
                <a:schemeClr val="bg1"/>
              </a:solidFill>
            </a:endParaRPr>
          </a:p>
        </p:txBody>
      </p:sp>
    </p:spTree>
    <p:extLst>
      <p:ext uri="{BB962C8B-B14F-4D97-AF65-F5344CB8AC3E}">
        <p14:creationId xmlns:p14="http://schemas.microsoft.com/office/powerpoint/2010/main" val="2651304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66F077E4-AEA1-5980-F9DA-570293B647B0}"/>
              </a:ext>
            </a:extLst>
          </p:cNvPr>
          <p:cNvSpPr/>
          <p:nvPr/>
        </p:nvSpPr>
        <p:spPr>
          <a:xfrm rot="21540000">
            <a:off x="-4407410" y="2367583"/>
            <a:ext cx="4106670" cy="1064871"/>
          </a:xfrm>
          <a:prstGeom prst="roundRect">
            <a:avLst>
              <a:gd name="adj" fmla="val 731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a:r>
              <a:rPr lang="de-DE" sz="4400" b="1" dirty="0">
                <a:solidFill>
                  <a:schemeClr val="tx1"/>
                </a:solidFill>
              </a:rPr>
              <a:t>Hilfe</a:t>
            </a:r>
            <a:r>
              <a:rPr lang="de-DE" sz="4400" dirty="0">
                <a:solidFill>
                  <a:schemeClr val="tx1"/>
                </a:solidFill>
              </a:rPr>
              <a:t> suchen!!!</a:t>
            </a:r>
            <a:endParaRPr lang="de-DE" sz="4400" b="1" dirty="0">
              <a:solidFill>
                <a:schemeClr val="tx1"/>
              </a:solidFill>
            </a:endParaRPr>
          </a:p>
        </p:txBody>
      </p:sp>
      <p:sp>
        <p:nvSpPr>
          <p:cNvPr id="8" name="Textfeld 7">
            <a:extLst>
              <a:ext uri="{FF2B5EF4-FFF2-40B4-BE49-F238E27FC236}">
                <a16:creationId xmlns:a16="http://schemas.microsoft.com/office/drawing/2014/main" id="{C0182FFE-58C7-E196-4678-9E55F0D6BBFA}"/>
              </a:ext>
            </a:extLst>
          </p:cNvPr>
          <p:cNvSpPr txBox="1"/>
          <p:nvPr/>
        </p:nvSpPr>
        <p:spPr>
          <a:xfrm rot="-60000">
            <a:off x="-3966604" y="442244"/>
            <a:ext cx="6824825" cy="1107996"/>
          </a:xfrm>
          <a:prstGeom prst="rect">
            <a:avLst/>
          </a:prstGeom>
          <a:noFill/>
        </p:spPr>
        <p:txBody>
          <a:bodyPr wrap="square">
            <a:spAutoFit/>
          </a:bodyPr>
          <a:lstStyle/>
          <a:p>
            <a:pPr algn="r"/>
            <a:r>
              <a:rPr lang="de-DE" sz="6600" b="1"/>
              <a:t>Fazit</a:t>
            </a:r>
            <a:endParaRPr lang="de-DE" sz="6600"/>
          </a:p>
        </p:txBody>
      </p:sp>
    </p:spTree>
    <p:extLst>
      <p:ext uri="{BB962C8B-B14F-4D97-AF65-F5344CB8AC3E}">
        <p14:creationId xmlns:p14="http://schemas.microsoft.com/office/powerpoint/2010/main" val="11449856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2690413" y="1920955"/>
            <a:ext cx="2294346" cy="22943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EA689C49-A850-981D-9AD5-2A6E08340B61}"/>
              </a:ext>
            </a:extLst>
          </p:cNvPr>
          <p:cNvSpPr txBox="1"/>
          <p:nvPr/>
        </p:nvSpPr>
        <p:spPr>
          <a:xfrm>
            <a:off x="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
        <p:nvSpPr>
          <p:cNvPr id="4" name="Textfeld 3">
            <a:extLst>
              <a:ext uri="{FF2B5EF4-FFF2-40B4-BE49-F238E27FC236}">
                <a16:creationId xmlns:a16="http://schemas.microsoft.com/office/drawing/2014/main" id="{49B02AD5-54B9-51A7-44E1-C9F00BA6B5FF}"/>
              </a:ext>
            </a:extLst>
          </p:cNvPr>
          <p:cNvSpPr txBox="1"/>
          <p:nvPr/>
        </p:nvSpPr>
        <p:spPr>
          <a:xfrm>
            <a:off x="-12192000" y="5039831"/>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6" name="Textfeld 5">
            <a:extLst>
              <a:ext uri="{FF2B5EF4-FFF2-40B4-BE49-F238E27FC236}">
                <a16:creationId xmlns:a16="http://schemas.microsoft.com/office/drawing/2014/main" id="{96F0CE6C-B094-C62F-62BB-8DA6F0C9A89D}"/>
              </a:ext>
            </a:extLst>
          </p:cNvPr>
          <p:cNvSpPr txBox="1"/>
          <p:nvPr/>
        </p:nvSpPr>
        <p:spPr>
          <a:xfrm>
            <a:off x="12192000" y="5039830"/>
            <a:ext cx="12192000" cy="1015663"/>
          </a:xfrm>
          <a:prstGeom prst="rect">
            <a:avLst/>
          </a:prstGeom>
          <a:noFill/>
        </p:spPr>
        <p:txBody>
          <a:bodyPr wrap="square" rtlCol="0">
            <a:spAutoFit/>
          </a:bodyPr>
          <a:lstStyle/>
          <a:p>
            <a:pPr algn="ctr"/>
            <a:r>
              <a:rPr lang="de-DE" sz="6000" b="1"/>
              <a:t>Rollen</a:t>
            </a:r>
            <a:r>
              <a:rPr lang="de-DE" sz="6000"/>
              <a:t>klärung</a:t>
            </a:r>
          </a:p>
        </p:txBody>
      </p:sp>
    </p:spTree>
    <p:extLst>
      <p:ext uri="{BB962C8B-B14F-4D97-AF65-F5344CB8AC3E}">
        <p14:creationId xmlns:p14="http://schemas.microsoft.com/office/powerpoint/2010/main" val="77638694"/>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C3A77C06-4535-0175-D31A-E358D4634E1D}"/>
              </a:ext>
            </a:extLst>
          </p:cNvPr>
          <p:cNvSpPr/>
          <p:nvPr/>
        </p:nvSpPr>
        <p:spPr>
          <a:xfrm rot="21540000">
            <a:off x="-1595163" y="2289488"/>
            <a:ext cx="7430391" cy="1064871"/>
          </a:xfrm>
          <a:prstGeom prst="roundRect">
            <a:avLst>
              <a:gd name="adj" fmla="val 731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a:r>
              <a:rPr lang="de-DE" sz="4400" b="1">
                <a:solidFill>
                  <a:schemeClr val="tx1"/>
                </a:solidFill>
              </a:rPr>
              <a:t>Hilfe</a:t>
            </a:r>
            <a:r>
              <a:rPr lang="de-DE" sz="4400">
                <a:solidFill>
                  <a:schemeClr val="tx1"/>
                </a:solidFill>
              </a:rPr>
              <a:t> suchen!!!</a:t>
            </a:r>
            <a:endParaRPr lang="de-DE" sz="4400" b="1">
              <a:solidFill>
                <a:schemeClr val="tx1"/>
              </a:solidFill>
            </a:endParaRPr>
          </a:p>
        </p:txBody>
      </p:sp>
      <p:sp>
        <p:nvSpPr>
          <p:cNvPr id="5" name="Rechteck: abgerundete Ecken 4">
            <a:extLst>
              <a:ext uri="{FF2B5EF4-FFF2-40B4-BE49-F238E27FC236}">
                <a16:creationId xmlns:a16="http://schemas.microsoft.com/office/drawing/2014/main" id="{40D77EAC-8894-A1E6-8024-467E4BD9CE0E}"/>
              </a:ext>
            </a:extLst>
          </p:cNvPr>
          <p:cNvSpPr/>
          <p:nvPr/>
        </p:nvSpPr>
        <p:spPr>
          <a:xfrm rot="21540000">
            <a:off x="-6199561" y="3729983"/>
            <a:ext cx="5989873" cy="1064871"/>
          </a:xfrm>
          <a:prstGeom prst="roundRect">
            <a:avLst>
              <a:gd name="adj" fmla="val 731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a:r>
              <a:rPr lang="de-DE" sz="4400" b="1">
                <a:solidFill>
                  <a:schemeClr val="tx1"/>
                </a:solidFill>
              </a:rPr>
              <a:t>Hass</a:t>
            </a:r>
            <a:r>
              <a:rPr lang="de-DE" sz="4400">
                <a:solidFill>
                  <a:schemeClr val="tx1"/>
                </a:solidFill>
              </a:rPr>
              <a:t> melden!</a:t>
            </a:r>
            <a:endParaRPr lang="de-DE" sz="4400" b="1">
              <a:solidFill>
                <a:schemeClr val="tx1"/>
              </a:solidFill>
            </a:endParaRPr>
          </a:p>
        </p:txBody>
      </p:sp>
      <p:sp>
        <p:nvSpPr>
          <p:cNvPr id="2" name="Textfeld 1">
            <a:extLst>
              <a:ext uri="{FF2B5EF4-FFF2-40B4-BE49-F238E27FC236}">
                <a16:creationId xmlns:a16="http://schemas.microsoft.com/office/drawing/2014/main" id="{CEF217A6-D19E-9AE5-5AC9-A3AD7A6885DB}"/>
              </a:ext>
            </a:extLst>
          </p:cNvPr>
          <p:cNvSpPr txBox="1"/>
          <p:nvPr/>
        </p:nvSpPr>
        <p:spPr>
          <a:xfrm rot="-60000">
            <a:off x="-3966604" y="442244"/>
            <a:ext cx="6824825" cy="1107996"/>
          </a:xfrm>
          <a:prstGeom prst="rect">
            <a:avLst/>
          </a:prstGeom>
          <a:noFill/>
        </p:spPr>
        <p:txBody>
          <a:bodyPr wrap="square">
            <a:spAutoFit/>
          </a:bodyPr>
          <a:lstStyle/>
          <a:p>
            <a:pPr algn="r"/>
            <a:r>
              <a:rPr lang="de-DE" sz="6600" b="1">
                <a:solidFill>
                  <a:schemeClr val="bg1"/>
                </a:solidFill>
              </a:rPr>
              <a:t>Fazit</a:t>
            </a:r>
            <a:endParaRPr lang="de-DE" sz="6600">
              <a:solidFill>
                <a:schemeClr val="bg1"/>
              </a:solidFill>
            </a:endParaRPr>
          </a:p>
        </p:txBody>
      </p:sp>
    </p:spTree>
    <p:extLst>
      <p:ext uri="{BB962C8B-B14F-4D97-AF65-F5344CB8AC3E}">
        <p14:creationId xmlns:p14="http://schemas.microsoft.com/office/powerpoint/2010/main" val="42103946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C3A77C06-4535-0175-D31A-E358D4634E1D}"/>
              </a:ext>
            </a:extLst>
          </p:cNvPr>
          <p:cNvSpPr/>
          <p:nvPr/>
        </p:nvSpPr>
        <p:spPr>
          <a:xfrm rot="21540000">
            <a:off x="-3864135" y="2084058"/>
            <a:ext cx="7430391" cy="878537"/>
          </a:xfrm>
          <a:prstGeom prst="roundRect">
            <a:avLst>
              <a:gd name="adj" fmla="val 731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a:r>
              <a:rPr lang="de-DE" sz="3200" b="1">
                <a:solidFill>
                  <a:schemeClr val="tx1"/>
                </a:solidFill>
              </a:rPr>
              <a:t>Hilfe</a:t>
            </a:r>
            <a:r>
              <a:rPr lang="de-DE" sz="3200">
                <a:solidFill>
                  <a:schemeClr val="tx1"/>
                </a:solidFill>
              </a:rPr>
              <a:t> suchen!!!</a:t>
            </a:r>
          </a:p>
        </p:txBody>
      </p:sp>
      <p:sp>
        <p:nvSpPr>
          <p:cNvPr id="5" name="Rechteck: abgerundete Ecken 4">
            <a:extLst>
              <a:ext uri="{FF2B5EF4-FFF2-40B4-BE49-F238E27FC236}">
                <a16:creationId xmlns:a16="http://schemas.microsoft.com/office/drawing/2014/main" id="{E9FAD530-62EB-3ED8-145B-D97FDDADA6FE}"/>
              </a:ext>
            </a:extLst>
          </p:cNvPr>
          <p:cNvSpPr/>
          <p:nvPr/>
        </p:nvSpPr>
        <p:spPr>
          <a:xfrm rot="21540000">
            <a:off x="-1442762" y="3634381"/>
            <a:ext cx="7430391" cy="1064871"/>
          </a:xfrm>
          <a:prstGeom prst="roundRect">
            <a:avLst>
              <a:gd name="adj" fmla="val 731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a:r>
              <a:rPr lang="de-DE" sz="4400" b="1">
                <a:solidFill>
                  <a:schemeClr val="tx1"/>
                </a:solidFill>
              </a:rPr>
              <a:t>Hass</a:t>
            </a:r>
            <a:r>
              <a:rPr lang="de-DE" sz="4400">
                <a:solidFill>
                  <a:schemeClr val="tx1"/>
                </a:solidFill>
              </a:rPr>
              <a:t> melden!</a:t>
            </a:r>
            <a:endParaRPr lang="de-DE" sz="4400" b="1">
              <a:solidFill>
                <a:schemeClr val="tx1"/>
              </a:solidFill>
            </a:endParaRPr>
          </a:p>
        </p:txBody>
      </p:sp>
      <p:pic>
        <p:nvPicPr>
          <p:cNvPr id="8" name="Grafik 7" descr="Ein Bild, das Grafiken, Grafikdesign, Schrift, Symbol enthält.&#10;&#10;Automatisch generierte Beschreibung">
            <a:extLst>
              <a:ext uri="{FF2B5EF4-FFF2-40B4-BE49-F238E27FC236}">
                <a16:creationId xmlns:a16="http://schemas.microsoft.com/office/drawing/2014/main" id="{6D23F7DE-EB4B-AF21-A584-1CEB16CF7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2523" y="1399639"/>
            <a:ext cx="4044697" cy="4044697"/>
          </a:xfrm>
          <a:prstGeom prst="rect">
            <a:avLst/>
          </a:prstGeom>
        </p:spPr>
      </p:pic>
      <p:sp>
        <p:nvSpPr>
          <p:cNvPr id="9" name="Textfeld 8">
            <a:extLst>
              <a:ext uri="{FF2B5EF4-FFF2-40B4-BE49-F238E27FC236}">
                <a16:creationId xmlns:a16="http://schemas.microsoft.com/office/drawing/2014/main" id="{A36F41FA-BAF7-411E-2429-0FF0D1E4ED2B}"/>
              </a:ext>
            </a:extLst>
          </p:cNvPr>
          <p:cNvSpPr txBox="1"/>
          <p:nvPr/>
        </p:nvSpPr>
        <p:spPr>
          <a:xfrm>
            <a:off x="12699759" y="5672630"/>
            <a:ext cx="6624100" cy="584775"/>
          </a:xfrm>
          <a:prstGeom prst="rect">
            <a:avLst/>
          </a:prstGeom>
          <a:noFill/>
        </p:spPr>
        <p:txBody>
          <a:bodyPr wrap="square">
            <a:spAutoFit/>
          </a:bodyPr>
          <a:lstStyle/>
          <a:p>
            <a:r>
              <a:rPr lang="de-DE" sz="2800">
                <a:solidFill>
                  <a:srgbClr val="E5007D"/>
                </a:solidFill>
              </a:rPr>
              <a:t>www.</a:t>
            </a:r>
            <a:r>
              <a:rPr lang="de-DE" sz="3200" b="1">
                <a:solidFill>
                  <a:srgbClr val="E5007D"/>
                </a:solidFill>
              </a:rPr>
              <a:t>meldestelle-respect</a:t>
            </a:r>
            <a:r>
              <a:rPr lang="de-DE" sz="2800">
                <a:solidFill>
                  <a:srgbClr val="E5007D"/>
                </a:solidFill>
              </a:rPr>
              <a:t>.de</a:t>
            </a:r>
          </a:p>
        </p:txBody>
      </p:sp>
      <p:sp>
        <p:nvSpPr>
          <p:cNvPr id="2" name="Textfeld 1">
            <a:extLst>
              <a:ext uri="{FF2B5EF4-FFF2-40B4-BE49-F238E27FC236}">
                <a16:creationId xmlns:a16="http://schemas.microsoft.com/office/drawing/2014/main" id="{A2E1457F-1AC7-7442-2E2C-D038D90C7544}"/>
              </a:ext>
            </a:extLst>
          </p:cNvPr>
          <p:cNvSpPr txBox="1"/>
          <p:nvPr/>
        </p:nvSpPr>
        <p:spPr>
          <a:xfrm rot="-60000">
            <a:off x="-3966604" y="442244"/>
            <a:ext cx="6824825" cy="1107996"/>
          </a:xfrm>
          <a:prstGeom prst="rect">
            <a:avLst/>
          </a:prstGeom>
          <a:noFill/>
        </p:spPr>
        <p:txBody>
          <a:bodyPr wrap="square">
            <a:spAutoFit/>
          </a:bodyPr>
          <a:lstStyle/>
          <a:p>
            <a:pPr algn="r"/>
            <a:r>
              <a:rPr lang="de-DE" sz="6600" b="1">
                <a:solidFill>
                  <a:schemeClr val="bg1"/>
                </a:solidFill>
              </a:rPr>
              <a:t>Fazit</a:t>
            </a:r>
            <a:endParaRPr lang="de-DE" sz="6600">
              <a:solidFill>
                <a:schemeClr val="bg1"/>
              </a:solidFill>
            </a:endParaRPr>
          </a:p>
        </p:txBody>
      </p:sp>
    </p:spTree>
    <p:extLst>
      <p:ext uri="{BB962C8B-B14F-4D97-AF65-F5344CB8AC3E}">
        <p14:creationId xmlns:p14="http://schemas.microsoft.com/office/powerpoint/2010/main" val="8238561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C3A77C06-4535-0175-D31A-E358D4634E1D}"/>
              </a:ext>
            </a:extLst>
          </p:cNvPr>
          <p:cNvSpPr/>
          <p:nvPr/>
        </p:nvSpPr>
        <p:spPr>
          <a:xfrm rot="21540000">
            <a:off x="-3864135" y="2084058"/>
            <a:ext cx="7430391" cy="878537"/>
          </a:xfrm>
          <a:prstGeom prst="roundRect">
            <a:avLst>
              <a:gd name="adj" fmla="val 731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a:r>
              <a:rPr lang="de-DE" sz="3200" b="1">
                <a:solidFill>
                  <a:schemeClr val="tx1">
                    <a:lumMod val="65000"/>
                    <a:lumOff val="35000"/>
                  </a:schemeClr>
                </a:solidFill>
              </a:rPr>
              <a:t>Hilfe</a:t>
            </a:r>
            <a:r>
              <a:rPr lang="de-DE" sz="3200">
                <a:solidFill>
                  <a:schemeClr val="tx1">
                    <a:lumMod val="65000"/>
                    <a:lumOff val="35000"/>
                  </a:schemeClr>
                </a:solidFill>
              </a:rPr>
              <a:t> suchen!!!</a:t>
            </a:r>
          </a:p>
        </p:txBody>
      </p:sp>
      <p:sp>
        <p:nvSpPr>
          <p:cNvPr id="5" name="Rechteck: abgerundete Ecken 4">
            <a:extLst>
              <a:ext uri="{FF2B5EF4-FFF2-40B4-BE49-F238E27FC236}">
                <a16:creationId xmlns:a16="http://schemas.microsoft.com/office/drawing/2014/main" id="{E9FAD530-62EB-3ED8-145B-D97FDDADA6FE}"/>
              </a:ext>
            </a:extLst>
          </p:cNvPr>
          <p:cNvSpPr/>
          <p:nvPr/>
        </p:nvSpPr>
        <p:spPr>
          <a:xfrm rot="21540000">
            <a:off x="-3863548" y="3357716"/>
            <a:ext cx="7430391" cy="945833"/>
          </a:xfrm>
          <a:prstGeom prst="roundRect">
            <a:avLst>
              <a:gd name="adj" fmla="val 731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a:r>
              <a:rPr lang="de-DE" sz="3200" b="1" dirty="0">
                <a:solidFill>
                  <a:schemeClr val="tx1">
                    <a:lumMod val="65000"/>
                    <a:lumOff val="35000"/>
                  </a:schemeClr>
                </a:solidFill>
              </a:rPr>
              <a:t>Hass </a:t>
            </a:r>
            <a:r>
              <a:rPr lang="de-DE" sz="3200" dirty="0">
                <a:solidFill>
                  <a:schemeClr val="tx1">
                    <a:lumMod val="65000"/>
                    <a:lumOff val="35000"/>
                  </a:schemeClr>
                </a:solidFill>
              </a:rPr>
              <a:t>melden!</a:t>
            </a:r>
          </a:p>
        </p:txBody>
      </p:sp>
      <p:pic>
        <p:nvPicPr>
          <p:cNvPr id="3" name="Grafik 2" descr="Ein Bild, das Grafiken, Grafikdesign, Schrift, Symbol enthält.&#10;&#10;Automatisch generierte Beschreibung">
            <a:extLst>
              <a:ext uri="{FF2B5EF4-FFF2-40B4-BE49-F238E27FC236}">
                <a16:creationId xmlns:a16="http://schemas.microsoft.com/office/drawing/2014/main" id="{C8654561-8EA8-4DF7-A628-BA7CE8DB5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399" y="1399639"/>
            <a:ext cx="4044697" cy="4044697"/>
          </a:xfrm>
          <a:prstGeom prst="rect">
            <a:avLst/>
          </a:prstGeom>
        </p:spPr>
      </p:pic>
      <p:sp>
        <p:nvSpPr>
          <p:cNvPr id="9" name="Textfeld 8">
            <a:extLst>
              <a:ext uri="{FF2B5EF4-FFF2-40B4-BE49-F238E27FC236}">
                <a16:creationId xmlns:a16="http://schemas.microsoft.com/office/drawing/2014/main" id="{0E02D91A-B362-43BA-52DF-F7F384295162}"/>
              </a:ext>
            </a:extLst>
          </p:cNvPr>
          <p:cNvSpPr txBox="1"/>
          <p:nvPr/>
        </p:nvSpPr>
        <p:spPr>
          <a:xfrm>
            <a:off x="6246635" y="5672630"/>
            <a:ext cx="6624100" cy="584775"/>
          </a:xfrm>
          <a:prstGeom prst="rect">
            <a:avLst/>
          </a:prstGeom>
          <a:noFill/>
        </p:spPr>
        <p:txBody>
          <a:bodyPr wrap="square">
            <a:spAutoFit/>
          </a:bodyPr>
          <a:lstStyle/>
          <a:p>
            <a:r>
              <a:rPr lang="de-DE" sz="2800">
                <a:solidFill>
                  <a:srgbClr val="E5007D"/>
                </a:solidFill>
              </a:rPr>
              <a:t>www.</a:t>
            </a:r>
            <a:r>
              <a:rPr lang="de-DE" sz="3200" b="1">
                <a:solidFill>
                  <a:srgbClr val="E5007D"/>
                </a:solidFill>
              </a:rPr>
              <a:t>meldestelle-respect</a:t>
            </a:r>
            <a:r>
              <a:rPr lang="de-DE" sz="2800">
                <a:solidFill>
                  <a:srgbClr val="E5007D"/>
                </a:solidFill>
              </a:rPr>
              <a:t>.de</a:t>
            </a:r>
          </a:p>
        </p:txBody>
      </p:sp>
      <p:sp>
        <p:nvSpPr>
          <p:cNvPr id="2" name="Textfeld 1">
            <a:extLst>
              <a:ext uri="{FF2B5EF4-FFF2-40B4-BE49-F238E27FC236}">
                <a16:creationId xmlns:a16="http://schemas.microsoft.com/office/drawing/2014/main" id="{C5D1684D-4634-1E57-EBDF-50DC231DA1B8}"/>
              </a:ext>
            </a:extLst>
          </p:cNvPr>
          <p:cNvSpPr txBox="1"/>
          <p:nvPr/>
        </p:nvSpPr>
        <p:spPr>
          <a:xfrm rot="-60000">
            <a:off x="-3966604" y="442244"/>
            <a:ext cx="6824825" cy="1107996"/>
          </a:xfrm>
          <a:prstGeom prst="rect">
            <a:avLst/>
          </a:prstGeom>
          <a:noFill/>
        </p:spPr>
        <p:txBody>
          <a:bodyPr wrap="square">
            <a:spAutoFit/>
          </a:bodyPr>
          <a:lstStyle/>
          <a:p>
            <a:pPr algn="r"/>
            <a:r>
              <a:rPr lang="de-DE" sz="6600" b="1">
                <a:solidFill>
                  <a:schemeClr val="bg1"/>
                </a:solidFill>
              </a:rPr>
              <a:t>Fazit</a:t>
            </a:r>
            <a:endParaRPr lang="de-DE" sz="6600">
              <a:solidFill>
                <a:schemeClr val="bg1"/>
              </a:solidFill>
            </a:endParaRPr>
          </a:p>
        </p:txBody>
      </p:sp>
    </p:spTree>
    <p:extLst>
      <p:ext uri="{BB962C8B-B14F-4D97-AF65-F5344CB8AC3E}">
        <p14:creationId xmlns:p14="http://schemas.microsoft.com/office/powerpoint/2010/main" val="14628831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614926"/>
      </p:ext>
    </p:extLst>
  </p:cSld>
  <p:clrMapOvr>
    <a:masterClrMapping/>
  </p:clrMapOvr>
  <p:transition spd="slow" advClick="0" advTm="0">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4960"/>
      </p:ext>
    </p:extLst>
  </p:cSld>
  <p:clrMapOvr>
    <a:masterClrMapping/>
  </p:clrMapOvr>
  <p:transition advClick="0" advTm="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554604"/>
      </p:ext>
    </p:extLst>
  </p:cSld>
  <p:clrMapOvr>
    <a:masterClrMapping/>
  </p:clrMapOvr>
  <p:transition spd="slow">
    <p:push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4948827" y="1920955"/>
            <a:ext cx="2294346" cy="22943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A8C85AE4-0A8E-0DC7-DCF9-E35353974CE5}"/>
              </a:ext>
            </a:extLst>
          </p:cNvPr>
          <p:cNvSpPr txBox="1"/>
          <p:nvPr/>
        </p:nvSpPr>
        <p:spPr>
          <a:xfrm>
            <a:off x="0" y="5039832"/>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4" name="Textfeld 3">
            <a:extLst>
              <a:ext uri="{FF2B5EF4-FFF2-40B4-BE49-F238E27FC236}">
                <a16:creationId xmlns:a16="http://schemas.microsoft.com/office/drawing/2014/main" id="{C30264FB-8078-7806-B956-020E63EB1F03}"/>
              </a:ext>
            </a:extLst>
          </p:cNvPr>
          <p:cNvSpPr txBox="1"/>
          <p:nvPr/>
        </p:nvSpPr>
        <p:spPr>
          <a:xfrm>
            <a:off x="1219200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
        <p:nvSpPr>
          <p:cNvPr id="6" name="Textfeld 5">
            <a:extLst>
              <a:ext uri="{FF2B5EF4-FFF2-40B4-BE49-F238E27FC236}">
                <a16:creationId xmlns:a16="http://schemas.microsoft.com/office/drawing/2014/main" id="{F08508A0-2804-F8F8-48DB-52D448B7F7C6}"/>
              </a:ext>
            </a:extLst>
          </p:cNvPr>
          <p:cNvSpPr txBox="1"/>
          <p:nvPr/>
        </p:nvSpPr>
        <p:spPr>
          <a:xfrm>
            <a:off x="-12192000" y="5039832"/>
            <a:ext cx="12192000" cy="1015663"/>
          </a:xfrm>
          <a:prstGeom prst="rect">
            <a:avLst/>
          </a:prstGeom>
          <a:noFill/>
        </p:spPr>
        <p:txBody>
          <a:bodyPr wrap="square" rtlCol="0">
            <a:spAutoFit/>
          </a:bodyPr>
          <a:lstStyle/>
          <a:p>
            <a:pPr algn="ctr"/>
            <a:r>
              <a:rPr lang="de-DE" sz="6000" b="1"/>
              <a:t>Safe </a:t>
            </a:r>
            <a:r>
              <a:rPr lang="de-DE" sz="6000"/>
              <a:t>Space</a:t>
            </a:r>
          </a:p>
        </p:txBody>
      </p:sp>
    </p:spTree>
    <p:extLst>
      <p:ext uri="{BB962C8B-B14F-4D97-AF65-F5344CB8AC3E}">
        <p14:creationId xmlns:p14="http://schemas.microsoft.com/office/powerpoint/2010/main" val="198373599"/>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7207241" y="1920955"/>
            <a:ext cx="2294346" cy="22943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55181"/>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a:effectLst>
              <a:innerShdw blurRad="63500" dist="50800">
                <a:prstClr val="black">
                  <a:alpha val="50000"/>
                </a:prstClr>
              </a:innerShdw>
            </a:effectLst>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3A501585-F2B1-380E-BE0B-026648519BF3}"/>
              </a:ext>
            </a:extLst>
          </p:cNvPr>
          <p:cNvSpPr txBox="1"/>
          <p:nvPr/>
        </p:nvSpPr>
        <p:spPr>
          <a:xfrm>
            <a:off x="0" y="5039832"/>
            <a:ext cx="12192000" cy="1015663"/>
          </a:xfrm>
          <a:prstGeom prst="rect">
            <a:avLst/>
          </a:prstGeom>
          <a:noFill/>
        </p:spPr>
        <p:txBody>
          <a:bodyPr wrap="square" rtlCol="0">
            <a:spAutoFit/>
          </a:bodyPr>
          <a:lstStyle/>
          <a:p>
            <a:pPr algn="ctr"/>
            <a:r>
              <a:rPr lang="de-DE" sz="6000" b="1"/>
              <a:t>Safe </a:t>
            </a:r>
            <a:r>
              <a:rPr lang="de-DE" sz="6000"/>
              <a:t>Space</a:t>
            </a:r>
          </a:p>
        </p:txBody>
      </p:sp>
      <p:sp>
        <p:nvSpPr>
          <p:cNvPr id="4" name="Textfeld 3">
            <a:extLst>
              <a:ext uri="{FF2B5EF4-FFF2-40B4-BE49-F238E27FC236}">
                <a16:creationId xmlns:a16="http://schemas.microsoft.com/office/drawing/2014/main" id="{6E79CA72-4A38-D298-F663-1B9833B009ED}"/>
              </a:ext>
            </a:extLst>
          </p:cNvPr>
          <p:cNvSpPr txBox="1"/>
          <p:nvPr/>
        </p:nvSpPr>
        <p:spPr>
          <a:xfrm>
            <a:off x="12192000" y="5039832"/>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6" name="Textfeld 5">
            <a:extLst>
              <a:ext uri="{FF2B5EF4-FFF2-40B4-BE49-F238E27FC236}">
                <a16:creationId xmlns:a16="http://schemas.microsoft.com/office/drawing/2014/main" id="{0B2BF257-8CE1-75C2-454B-81ABFA46B9CC}"/>
              </a:ext>
            </a:extLst>
          </p:cNvPr>
          <p:cNvSpPr txBox="1"/>
          <p:nvPr/>
        </p:nvSpPr>
        <p:spPr>
          <a:xfrm>
            <a:off x="-12215413" y="5039832"/>
            <a:ext cx="12192000" cy="1015663"/>
          </a:xfrm>
          <a:prstGeom prst="rect">
            <a:avLst/>
          </a:prstGeom>
          <a:noFill/>
        </p:spPr>
        <p:txBody>
          <a:bodyPr wrap="square" rtlCol="0">
            <a:spAutoFit/>
          </a:bodyPr>
          <a:lstStyle/>
          <a:p>
            <a:pPr algn="ctr"/>
            <a:r>
              <a:rPr lang="de-DE" sz="6000" b="1"/>
              <a:t>Wohl</a:t>
            </a:r>
            <a:r>
              <a:rPr lang="de-DE" sz="6000"/>
              <a:t>fühlen</a:t>
            </a:r>
          </a:p>
        </p:txBody>
      </p:sp>
    </p:spTree>
    <p:extLst>
      <p:ext uri="{BB962C8B-B14F-4D97-AF65-F5344CB8AC3E}">
        <p14:creationId xmlns:p14="http://schemas.microsoft.com/office/powerpoint/2010/main" val="4290327853"/>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9465655" y="1920955"/>
            <a:ext cx="2294346" cy="229434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a:effectLst>
              <a:innerShdw blurRad="63500" dist="50800">
                <a:prstClr val="black">
                  <a:alpha val="50000"/>
                </a:prstClr>
              </a:innerShdw>
            </a:effectLst>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a:effectLst>
              <a:innerShdw blurRad="63500" dist="50800">
                <a:prstClr val="black">
                  <a:alpha val="50000"/>
                </a:prstClr>
              </a:innerShdw>
            </a:effectLst>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3D402C11-C5B7-90B9-4ECD-D8148CE736DB}"/>
              </a:ext>
            </a:extLst>
          </p:cNvPr>
          <p:cNvSpPr txBox="1"/>
          <p:nvPr/>
        </p:nvSpPr>
        <p:spPr>
          <a:xfrm>
            <a:off x="0" y="5039832"/>
            <a:ext cx="12192000" cy="1015663"/>
          </a:xfrm>
          <a:prstGeom prst="rect">
            <a:avLst/>
          </a:prstGeom>
          <a:noFill/>
        </p:spPr>
        <p:txBody>
          <a:bodyPr wrap="square" rtlCol="0">
            <a:spAutoFit/>
          </a:bodyPr>
          <a:lstStyle/>
          <a:p>
            <a:pPr algn="ctr"/>
            <a:r>
              <a:rPr lang="de-DE" sz="6000" b="1"/>
              <a:t>Wohl</a:t>
            </a:r>
            <a:r>
              <a:rPr lang="de-DE" sz="6000"/>
              <a:t>fühlen</a:t>
            </a:r>
          </a:p>
        </p:txBody>
      </p:sp>
      <p:sp>
        <p:nvSpPr>
          <p:cNvPr id="4" name="Textfeld 3">
            <a:extLst>
              <a:ext uri="{FF2B5EF4-FFF2-40B4-BE49-F238E27FC236}">
                <a16:creationId xmlns:a16="http://schemas.microsoft.com/office/drawing/2014/main" id="{96DF08B7-6E33-29B0-810C-C04104A3DA4F}"/>
              </a:ext>
            </a:extLst>
          </p:cNvPr>
          <p:cNvSpPr txBox="1"/>
          <p:nvPr/>
        </p:nvSpPr>
        <p:spPr>
          <a:xfrm>
            <a:off x="12192000" y="5039831"/>
            <a:ext cx="12192000" cy="1015663"/>
          </a:xfrm>
          <a:prstGeom prst="rect">
            <a:avLst/>
          </a:prstGeom>
          <a:noFill/>
        </p:spPr>
        <p:txBody>
          <a:bodyPr wrap="square" rtlCol="0">
            <a:spAutoFit/>
          </a:bodyPr>
          <a:lstStyle/>
          <a:p>
            <a:pPr algn="ctr"/>
            <a:r>
              <a:rPr lang="de-DE" sz="6000" b="1"/>
              <a:t>Safe </a:t>
            </a:r>
            <a:r>
              <a:rPr lang="de-DE" sz="6000"/>
              <a:t>Space</a:t>
            </a:r>
          </a:p>
        </p:txBody>
      </p:sp>
    </p:spTree>
    <p:extLst>
      <p:ext uri="{BB962C8B-B14F-4D97-AF65-F5344CB8AC3E}">
        <p14:creationId xmlns:p14="http://schemas.microsoft.com/office/powerpoint/2010/main" val="174942362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560505"/>
      </p:ext>
    </p:extLst>
  </p:cSld>
  <p:clrMapOvr>
    <a:masterClrMapping/>
  </p:clrMapOvr>
  <p:transition spd="slow" advClick="0" advTm="0">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E595F82-E1DD-D0C8-9ED7-A22F126851A9}"/>
              </a:ext>
            </a:extLst>
          </p:cNvPr>
          <p:cNvPicPr>
            <a:picLocks noChangeAspect="1"/>
          </p:cNvPicPr>
          <p:nvPr/>
        </p:nvPicPr>
        <p:blipFill>
          <a:blip r:embed="rId3">
            <a:extLst>
              <a:ext uri="{28A0092B-C50C-407E-A947-70E740481C1C}">
                <a14:useLocalDpi xmlns:a14="http://schemas.microsoft.com/office/drawing/2010/main" val="0"/>
              </a:ext>
            </a:extLst>
          </a:blip>
          <a:srcRect l="-62390" t="-50467" r="-46832" b="-58756"/>
          <a:stretch>
            <a:fillRect/>
          </a:stretch>
        </p:blipFill>
        <p:spPr>
          <a:xfrm>
            <a:off x="-556395" y="-1217221"/>
            <a:ext cx="13061491" cy="8709402"/>
          </a:xfrm>
          <a:prstGeom prst="rect">
            <a:avLst/>
          </a:prstGeom>
          <a:solidFill>
            <a:schemeClr val="tx1"/>
          </a:solidFill>
        </p:spPr>
      </p:pic>
      <p:sp>
        <p:nvSpPr>
          <p:cNvPr id="7" name="Textfeld 6">
            <a:extLst>
              <a:ext uri="{FF2B5EF4-FFF2-40B4-BE49-F238E27FC236}">
                <a16:creationId xmlns:a16="http://schemas.microsoft.com/office/drawing/2014/main" id="{33BB3BDC-566B-7431-EDC1-E1AAFE14453D}"/>
              </a:ext>
            </a:extLst>
          </p:cNvPr>
          <p:cNvSpPr txBox="1"/>
          <p:nvPr/>
        </p:nvSpPr>
        <p:spPr>
          <a:xfrm>
            <a:off x="589190" y="4727726"/>
            <a:ext cx="10129610" cy="2130274"/>
          </a:xfrm>
          <a:prstGeom prst="roundRect">
            <a:avLst/>
          </a:prstGeom>
        </p:spPr>
        <p:txBody>
          <a:bodyPr vert="horz" lIns="91440" tIns="45720" rIns="91440" bIns="45720" rtlCol="0">
            <a:normAutofit/>
          </a:bodyPr>
          <a:lstStyle/>
          <a:p>
            <a:pPr>
              <a:lnSpc>
                <a:spcPct val="90000"/>
              </a:lnSpc>
              <a:spcBef>
                <a:spcPct val="0"/>
              </a:spcBef>
              <a:spcAft>
                <a:spcPts val="600"/>
              </a:spcAft>
            </a:pPr>
            <a:r>
              <a:rPr lang="en-US" sz="12500" b="1" dirty="0" err="1">
                <a:solidFill>
                  <a:schemeClr val="bg1"/>
                </a:solidFill>
              </a:rPr>
              <a:t>Hate</a:t>
            </a:r>
            <a:r>
              <a:rPr lang="en-US" sz="12500" dirty="0" err="1">
                <a:solidFill>
                  <a:schemeClr val="bg1"/>
                </a:solidFill>
              </a:rPr>
              <a:t>Speech</a:t>
            </a:r>
            <a:r>
              <a:rPr lang="en-US" sz="12500" dirty="0">
                <a:solidFill>
                  <a:schemeClr val="bg1"/>
                </a:solidFill>
              </a:rPr>
              <a:t>?!</a:t>
            </a:r>
            <a:endParaRPr lang="en-US" sz="12500" b="1" dirty="0">
              <a:solidFill>
                <a:schemeClr val="bg1"/>
              </a:solidFill>
            </a:endParaRPr>
          </a:p>
        </p:txBody>
      </p:sp>
      <p:sp>
        <p:nvSpPr>
          <p:cNvPr id="12" name="Rechteck 11">
            <a:extLst>
              <a:ext uri="{FF2B5EF4-FFF2-40B4-BE49-F238E27FC236}">
                <a16:creationId xmlns:a16="http://schemas.microsoft.com/office/drawing/2014/main" id="{99A06074-E6A5-975F-3EB6-DCFA33A9E4B5}"/>
              </a:ext>
            </a:extLst>
          </p:cNvPr>
          <p:cNvSpPr/>
          <p:nvPr/>
        </p:nvSpPr>
        <p:spPr>
          <a:xfrm rot="-60000">
            <a:off x="-762000" y="-431800"/>
            <a:ext cx="135001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32610558"/>
      </p:ext>
    </p:extLst>
  </p:cSld>
  <p:clrMapOvr>
    <a:masterClrMapping/>
  </p:clrMapOvr>
  <p:transition spd="slow">
    <p:push dir="u"/>
  </p:transition>
</p:sld>
</file>

<file path=ppt/theme/theme1.xml><?xml version="1.0" encoding="utf-8"?>
<a:theme xmlns:a="http://schemas.openxmlformats.org/drawingml/2006/main" name="Office">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986D0F51-83F0-4908-921D-291828528567}" vid="{26EE24E7-0476-46BA-8623-02CA067FB5F8}"/>
    </a:ext>
  </a:extLst>
</a:theme>
</file>

<file path=ppt/theme/theme2.xml><?xml version="1.0" encoding="utf-8"?>
<a:theme xmlns:a="http://schemas.openxmlformats.org/drawingml/2006/main" name="1_white">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986D0F51-83F0-4908-921D-291828528567}" vid="{8956FA70-F1E7-4E3E-9D01-1CC8E76A5B9E}"/>
    </a:ext>
  </a:extLst>
</a:theme>
</file>

<file path=ppt/theme/theme3.xml><?xml version="1.0" encoding="utf-8"?>
<a:theme xmlns:a="http://schemas.openxmlformats.org/drawingml/2006/main" name="black">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986D0F51-83F0-4908-921D-291828528567}" vid="{A60C6678-CA9A-4918-9053-ABF001B90D99}"/>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727EBF8-DB01-42C8-8AE9-E1F527EC8C20}">
  <we:reference id="wa104051163" version="1.2.0.3" store="de-DE"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D617E4A62D73941BCF286A3BE566D29" ma:contentTypeVersion="16" ma:contentTypeDescription="Ein neues Dokument erstellen." ma:contentTypeScope="" ma:versionID="b777baf92d3e7c532169b6c298de2700">
  <xsd:schema xmlns:xsd="http://www.w3.org/2001/XMLSchema" xmlns:xs="http://www.w3.org/2001/XMLSchema" xmlns:p="http://schemas.microsoft.com/office/2006/metadata/properties" xmlns:ns2="725f2514-e49a-4d94-a1fa-350b4bec5285" xmlns:ns3="d68f1bba-bd17-4f8c-aa5a-6913d40b1b85" targetNamespace="http://schemas.microsoft.com/office/2006/metadata/properties" ma:root="true" ma:fieldsID="8e44a9b6194bb2e0c76e11a1822885ed" ns2:_="" ns3:_="">
    <xsd:import namespace="725f2514-e49a-4d94-a1fa-350b4bec5285"/>
    <xsd:import namespace="d68f1bba-bd17-4f8c-aa5a-6913d40b1b8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5f2514-e49a-4d94-a1fa-350b4bec528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a31122f8-59e4-4be7-86c8-898c6a09a0c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8f1bba-bd17-4f8c-aa5a-6913d40b1b8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643aa96-6ee0-48c3-a4c5-dd6eb8aec818}" ma:internalName="TaxCatchAll" ma:showField="CatchAllData" ma:web="d68f1bba-bd17-4f8c-aa5a-6913d40b1b8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25f2514-e49a-4d94-a1fa-350b4bec5285">
      <Terms xmlns="http://schemas.microsoft.com/office/infopath/2007/PartnerControls"/>
    </lcf76f155ced4ddcb4097134ff3c332f>
    <TaxCatchAll xmlns="d68f1bba-bd17-4f8c-aa5a-6913d40b1b85" xsi:nil="true"/>
    <SharedWithUsers xmlns="d68f1bba-bd17-4f8c-aa5a-6913d40b1b85">
      <UserInfo>
        <DisplayName>Daniela Beck</DisplayName>
        <AccountId>15</AccountId>
        <AccountType/>
      </UserInfo>
    </SharedWithUsers>
  </documentManagement>
</p:properties>
</file>

<file path=customXml/itemProps1.xml><?xml version="1.0" encoding="utf-8"?>
<ds:datastoreItem xmlns:ds="http://schemas.openxmlformats.org/officeDocument/2006/customXml" ds:itemID="{C3BEACB0-E399-405A-A92A-59542BD92C61}"/>
</file>

<file path=customXml/itemProps2.xml><?xml version="1.0" encoding="utf-8"?>
<ds:datastoreItem xmlns:ds="http://schemas.openxmlformats.org/officeDocument/2006/customXml" ds:itemID="{56C1EEAE-1CEC-468C-A523-4DA3E2B098E8}">
  <ds:schemaRefs>
    <ds:schemaRef ds:uri="http://schemas.microsoft.com/sharepoint/v3/contenttype/forms"/>
  </ds:schemaRefs>
</ds:datastoreItem>
</file>

<file path=customXml/itemProps3.xml><?xml version="1.0" encoding="utf-8"?>
<ds:datastoreItem xmlns:ds="http://schemas.openxmlformats.org/officeDocument/2006/customXml" ds:itemID="{B833C3AF-C1D7-430C-88AD-17041C9A9ED2}">
  <ds:schemaRefs>
    <ds:schemaRef ds:uri="725f2514-e49a-4d94-a1fa-350b4bec5285"/>
    <ds:schemaRef ds:uri="d68f1bba-bd17-4f8c-aa5a-6913d40b1b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vorlage_fex_2023</Template>
  <TotalTime>0</TotalTime>
  <Words>3264</Words>
  <Application>Microsoft Office PowerPoint</Application>
  <PresentationFormat>Breitbild</PresentationFormat>
  <Paragraphs>351</Paragraphs>
  <Slides>45</Slides>
  <Notes>39</Notes>
  <HiddenSlides>0</HiddenSlides>
  <MMClips>1</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45</vt:i4>
      </vt:variant>
    </vt:vector>
  </HeadingPairs>
  <TitlesOfParts>
    <vt:vector size="54" baseType="lpstr">
      <vt:lpstr>Arial</vt:lpstr>
      <vt:lpstr>Calibri</vt:lpstr>
      <vt:lpstr>Symbol</vt:lpstr>
      <vt:lpstr>Titillium Web</vt:lpstr>
      <vt:lpstr>Titillium Web black</vt:lpstr>
      <vt:lpstr>Titillium Web black</vt:lpstr>
      <vt:lpstr>Office</vt:lpstr>
      <vt:lpstr>1_white</vt:lpstr>
      <vt:lpstr>black</vt:lpstr>
      <vt:lpstr>Da.Gegen.Rede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Mathieu Coquelin</dc:creator>
  <cp:lastModifiedBy>Daniela Beck</cp:lastModifiedBy>
  <cp:revision>1</cp:revision>
  <dcterms:created xsi:type="dcterms:W3CDTF">2023-02-24T07:46:44Z</dcterms:created>
  <dcterms:modified xsi:type="dcterms:W3CDTF">2025-11-06T09:55:51Z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0x0101001D617E4A62D73941BCF286A3BE566D29</vt:lpwstr>
  </property>
  <property fmtid="{D5CDD505-2E9C-101B-9397-08002B2CF9AE}" pid="3" name="MediaServiceImageTags">
    <vt:lpwstr/>
  </property>
</Properties>
</file>